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Roboto"/>
      <p:regular r:id="rId19"/>
      <p:bold r:id="rId20"/>
      <p:italic r:id="rId21"/>
      <p:boldItalic r:id="rId22"/>
    </p:embeddedFont>
    <p:embeddedFont>
      <p:font typeface="Roboto Medium"/>
      <p:regular r:id="rId23"/>
      <p:bold r:id="rId24"/>
      <p:italic r:id="rId25"/>
      <p:boldItalic r:id="rId26"/>
    </p:embeddedFont>
    <p:embeddedFont>
      <p:font typeface="Roboto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Medium-bold.fntdata"/><Relationship Id="rId23" Type="http://schemas.openxmlformats.org/officeDocument/2006/relationships/font" Target="fonts/Roboto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Medium-boldItalic.fntdata"/><Relationship Id="rId25" Type="http://schemas.openxmlformats.org/officeDocument/2006/relationships/font" Target="fonts/RobotoMedium-italic.fntdata"/><Relationship Id="rId28" Type="http://schemas.openxmlformats.org/officeDocument/2006/relationships/font" Target="fonts/RobotoLight-bold.fntdata"/><Relationship Id="rId27" Type="http://schemas.openxmlformats.org/officeDocument/2006/relationships/font" Target="fonts/Roboto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Light-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Good evening, everyone. Today, we’re so excited to present our project proposal-- Child Tag, which is a real-time monitoring device designed to ensure the safety and well-being of children. Through this device, parents can easily monitor their baby or  kids.</a:t>
            </a:r>
            <a:endParaRPr b="0" sz="3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89203ef16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a89203ef16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For precise location tracking, we've chosen the NEO-6M GPS module. With its technology and under one-second time-to-first-fix capability, we can obtain accurate location data swiftly. Moreover, its power-saving mode ensures longer device operation without frequent recharging​</a:t>
            </a:r>
            <a:endParaRPr b="0" sz="3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a89203ef16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2a89203ef16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For precise location tracking, we've chosen the NEO-6M GPS module. With its technology and under one-second time-to-first-fix capability, we can obtain accurate location data swiftly. Moreover, its power-saving mode ensures longer device operation without frequent recharging​</a:t>
            </a:r>
            <a:endParaRPr b="0" sz="3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Now is the Q and A time. Do you have any questions?</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p:txBody>
      </p:sp>
      <p:sp>
        <p:nvSpPr>
          <p:cNvPr id="245" name="Google Shape;2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Our project aims to realize the following function:</a:t>
            </a:r>
            <a:endParaRPr b="0" sz="3200"/>
          </a:p>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1.Real-time location tracking to always know where the monitored individuals are.</a:t>
            </a:r>
            <a:endParaRPr b="0" sz="3200"/>
          </a:p>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2.setting up a safety range alarm to get alerted if the individual steps out of a predefined safe zone.</a:t>
            </a:r>
            <a:endParaRPr b="0" sz="3200"/>
          </a:p>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3.Activity monitoring to understand their physical status, whether they are running, walking, or still. And we will also try to add step counts and fall detection function. These will help keep children safe. </a:t>
            </a:r>
            <a:endParaRPr b="0" sz="3200"/>
          </a:p>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4.Real-time photo and video upload to have a visual check when necessary.</a:t>
            </a:r>
            <a:endParaRPr b="0" sz="3200"/>
          </a:p>
          <a:p>
            <a:pPr indent="-298450" lvl="0" marL="457200" rtl="0" algn="l">
              <a:lnSpc>
                <a:spcPct val="100000"/>
              </a:lnSpc>
              <a:spcBef>
                <a:spcPts val="0"/>
              </a:spcBef>
              <a:spcAft>
                <a:spcPts val="0"/>
              </a:spcAft>
              <a:buSzPts val="1100"/>
              <a:buChar char="●"/>
            </a:pPr>
            <a:br>
              <a:rPr lang="zh-CN" sz="3200"/>
            </a:b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zh-CN" sz="1800" u="none" strike="noStrike">
                <a:solidFill>
                  <a:srgbClr val="000000"/>
                </a:solidFill>
                <a:latin typeface="Times New Roman"/>
                <a:ea typeface="Times New Roman"/>
                <a:cs typeface="Times New Roman"/>
                <a:sym typeface="Times New Roman"/>
              </a:rPr>
              <a:t>Here is the interact diagram of sensors and chips. The main chip in the middle is ESP32, it communicates with GPS module by UART to get location data, and uses SPI to connect to accelerometer to measure acceleration, analyzes real-time motion of the kid. The KuWiFi modem provide WiFi signal for the whole system. And ESP32 uses SCCB to communicate with camera. SCCB is a protocal similar to I2C. We have little knowledge about this protocol but the provider of the chip gives us tutorial and library about it. The screen may not be necessary but we will consider extend some functions in the future. </a:t>
            </a:r>
            <a:endParaRPr b="0" i="0" sz="1800" u="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To track physical activities, we've incorporated the BMA400 accelerometer from BOSCH. This ultra-low-power, high-performance sensor can detect motions like running, walking,  standing or still, and also helps in counting steps and detecting falls, ensuring a comprehensive monitoring​.</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8852073c6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a8852073c6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To track physical activities, we've incorporated the BMA400 accelerometer from BOSCH. This ultra-low-power, high-performance sensor can detect motions like running, walking,  standing or still, and also helps in counting steps and detecting falls, ensuring a comprehensive monitoring​.</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8852073c6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2a8852073c6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To track physical activities, we've incorporated the BMA400 accelerometer from BOSCH. This ultra-low-power, high-performance sensor can detect motions like running, walking,  standing or still, and also helps in counting steps and detecting falls, ensuring a comprehensive monitoring​.</a:t>
            </a:r>
            <a:endParaRPr b="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For precise location tracking, we've chosen the NEO-6M GPS module. With its technology and under one-second time-to-first-fix capability, we can obtain accurate location data swiftly. Moreover, its power-saving mode ensures longer device operation without frequent recharging​</a:t>
            </a:r>
            <a:endParaRPr b="0" sz="3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For visual monitoring, we’ve chosen the ESP32-CAM module. It houses an OV2640 camera, ideal for clear imaging and video capturing. The module supports WiFi video monitoring and image uploads, keeping caretakers visually connected with their kids.​</a:t>
            </a:r>
            <a:endParaRPr b="0" sz="3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89203ef16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a89203ef16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b="0" i="0" lang="zh-CN" sz="1800" u="none" strike="noStrike">
                <a:solidFill>
                  <a:srgbClr val="000000"/>
                </a:solidFill>
                <a:latin typeface="Times New Roman"/>
                <a:ea typeface="Times New Roman"/>
                <a:cs typeface="Times New Roman"/>
                <a:sym typeface="Times New Roman"/>
              </a:rPr>
              <a:t>For precise location tracking, we've chosen the NEO-6M GPS module. With its technology and under one-second time-to-first-fix capability, we can obtain accurate location data swiftly. Moreover, its power-saving mode ensures longer device operation without frequent recharging​</a:t>
            </a:r>
            <a:endParaRPr b="0" sz="3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0"/>
            <a:ext cx="6444866" cy="6858000"/>
          </a:xfrm>
          <a:prstGeom prst="rect">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txBox="1"/>
          <p:nvPr>
            <p:ph type="ctrTitle"/>
          </p:nvPr>
        </p:nvSpPr>
        <p:spPr>
          <a:xfrm>
            <a:off x="708241" y="1748071"/>
            <a:ext cx="4213411" cy="241198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Roboto Light"/>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subTitle"/>
          </p:nvPr>
        </p:nvSpPr>
        <p:spPr>
          <a:xfrm>
            <a:off x="708240" y="4560983"/>
            <a:ext cx="4213411" cy="12471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zh-CN"/>
              <a:t>‹#›</a:t>
            </a:fld>
            <a:endParaRPr/>
          </a:p>
        </p:txBody>
      </p:sp>
      <p:pic>
        <p:nvPicPr>
          <p:cNvPr id="18" name="Google Shape;18;p2"/>
          <p:cNvPicPr preferRelativeResize="0"/>
          <p:nvPr/>
        </p:nvPicPr>
        <p:blipFill rotWithShape="1">
          <a:blip r:embed="rId2">
            <a:alphaModFix/>
          </a:blip>
          <a:srcRect b="0" l="0" r="0" t="0"/>
          <a:stretch/>
        </p:blipFill>
        <p:spPr>
          <a:xfrm>
            <a:off x="838200" y="675564"/>
            <a:ext cx="3320744" cy="524328"/>
          </a:xfrm>
          <a:prstGeom prst="rect">
            <a:avLst/>
          </a:prstGeom>
          <a:noFill/>
          <a:ln>
            <a:noFill/>
          </a:ln>
        </p:spPr>
      </p:pic>
      <p:cxnSp>
        <p:nvCxnSpPr>
          <p:cNvPr id="19" name="Google Shape;19;p2"/>
          <p:cNvCxnSpPr/>
          <p:nvPr/>
        </p:nvCxnSpPr>
        <p:spPr>
          <a:xfrm>
            <a:off x="0" y="1597446"/>
            <a:ext cx="5409282" cy="0"/>
          </a:xfrm>
          <a:prstGeom prst="straightConnector1">
            <a:avLst/>
          </a:prstGeom>
          <a:noFill/>
          <a:ln cap="flat" cmpd="sng" w="38100">
            <a:solidFill>
              <a:schemeClr val="accent2"/>
            </a:solidFill>
            <a:prstDash val="solid"/>
            <a:miter lim="800000"/>
            <a:headEnd len="sm" w="sm" type="none"/>
            <a:tailEnd len="sm" w="sm" type="none"/>
          </a:ln>
        </p:spPr>
      </p:cxnSp>
      <p:cxnSp>
        <p:nvCxnSpPr>
          <p:cNvPr id="20" name="Google Shape;20;p2"/>
          <p:cNvCxnSpPr/>
          <p:nvPr/>
        </p:nvCxnSpPr>
        <p:spPr>
          <a:xfrm>
            <a:off x="0" y="4296578"/>
            <a:ext cx="5409282" cy="0"/>
          </a:xfrm>
          <a:prstGeom prst="straightConnector1">
            <a:avLst/>
          </a:prstGeom>
          <a:noFill/>
          <a:ln cap="flat" cmpd="sng" w="12700">
            <a:solidFill>
              <a:schemeClr val="accent2"/>
            </a:solidFill>
            <a:prstDash val="solid"/>
            <a:miter lim="800000"/>
            <a:headEnd len="sm" w="sm" type="none"/>
            <a:tailEnd len="sm" w="sm" type="none"/>
          </a:ln>
        </p:spPr>
      </p:cxnSp>
      <p:pic>
        <p:nvPicPr>
          <p:cNvPr id="21" name="Google Shape;21;p2"/>
          <p:cNvPicPr preferRelativeResize="0"/>
          <p:nvPr/>
        </p:nvPicPr>
        <p:blipFill rotWithShape="1">
          <a:blip r:embed="rId3">
            <a:alphaModFix/>
          </a:blip>
          <a:srcRect b="0" l="0" r="0" t="0"/>
          <a:stretch/>
        </p:blipFill>
        <p:spPr>
          <a:xfrm>
            <a:off x="6444866" y="0"/>
            <a:ext cx="5747134"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75" name="Shape 75"/>
        <p:cNvGrpSpPr/>
        <p:nvPr/>
      </p:nvGrpSpPr>
      <p:grpSpPr>
        <a:xfrm>
          <a:off x="0" y="0"/>
          <a:ext cx="0" cy="0"/>
          <a:chOff x="0" y="0"/>
          <a:chExt cx="0" cy="0"/>
        </a:xfrm>
      </p:grpSpPr>
      <p:sp>
        <p:nvSpPr>
          <p:cNvPr id="76" name="Google Shape;76;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89" name="Shape 89"/>
        <p:cNvGrpSpPr/>
        <p:nvPr/>
      </p:nvGrpSpPr>
      <p:grpSpPr>
        <a:xfrm>
          <a:off x="0" y="0"/>
          <a:ext cx="0" cy="0"/>
          <a:chOff x="0" y="0"/>
          <a:chExt cx="0" cy="0"/>
        </a:xfrm>
      </p:grpSpPr>
      <p:sp>
        <p:nvSpPr>
          <p:cNvPr id="90" name="Google Shape;9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93" name="Shape 93"/>
        <p:cNvGrpSpPr/>
        <p:nvPr/>
      </p:nvGrpSpPr>
      <p:grpSpPr>
        <a:xfrm>
          <a:off x="0" y="0"/>
          <a:ext cx="0" cy="0"/>
          <a:chOff x="0" y="0"/>
          <a:chExt cx="0" cy="0"/>
        </a:xfrm>
      </p:grpSpPr>
      <p:sp>
        <p:nvSpPr>
          <p:cNvPr id="94" name="Google Shape;94;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6" name="Google Shape;96;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7" name="Google Shape;9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100" name="Shape 100"/>
        <p:cNvGrpSpPr/>
        <p:nvPr/>
      </p:nvGrpSpPr>
      <p:grpSpPr>
        <a:xfrm>
          <a:off x="0" y="0"/>
          <a:ext cx="0" cy="0"/>
          <a:chOff x="0" y="0"/>
          <a:chExt cx="0" cy="0"/>
        </a:xfrm>
      </p:grpSpPr>
      <p:sp>
        <p:nvSpPr>
          <p:cNvPr id="101" name="Google Shape;101;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6"/>
          <p:cNvSpPr/>
          <p:nvPr>
            <p:ph idx="2" type="pic"/>
          </p:nvPr>
        </p:nvSpPr>
        <p:spPr>
          <a:xfrm>
            <a:off x="5183188" y="987425"/>
            <a:ext cx="6172200" cy="4873625"/>
          </a:xfrm>
          <a:prstGeom prst="rect">
            <a:avLst/>
          </a:prstGeom>
          <a:noFill/>
          <a:ln>
            <a:noFill/>
          </a:ln>
        </p:spPr>
      </p:sp>
      <p:sp>
        <p:nvSpPr>
          <p:cNvPr id="103" name="Google Shape;103;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4" name="Google Shape;10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107" name="Shape 107"/>
        <p:cNvGrpSpPr/>
        <p:nvPr/>
      </p:nvGrpSpPr>
      <p:grpSpPr>
        <a:xfrm>
          <a:off x="0" y="0"/>
          <a:ext cx="0" cy="0"/>
          <a:chOff x="0" y="0"/>
          <a:chExt cx="0" cy="0"/>
        </a:xfrm>
      </p:grpSpPr>
      <p:sp>
        <p:nvSpPr>
          <p:cNvPr id="108" name="Google Shape;10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113" name="Shape 113"/>
        <p:cNvGrpSpPr/>
        <p:nvPr/>
      </p:nvGrpSpPr>
      <p:grpSpPr>
        <a:xfrm>
          <a:off x="0" y="0"/>
          <a:ext cx="0" cy="0"/>
          <a:chOff x="0" y="0"/>
          <a:chExt cx="0" cy="0"/>
        </a:xfrm>
      </p:grpSpPr>
      <p:sp>
        <p:nvSpPr>
          <p:cNvPr id="114" name="Google Shape;114;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838200" y="462708"/>
            <a:ext cx="10515600" cy="10906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AA0"/>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zh-CN"/>
              <a:t>‹#›</a:t>
            </a:fld>
            <a:endParaRPr/>
          </a:p>
        </p:txBody>
      </p:sp>
      <p:cxnSp>
        <p:nvCxnSpPr>
          <p:cNvPr id="27" name="Google Shape;27;p3"/>
          <p:cNvCxnSpPr/>
          <p:nvPr/>
        </p:nvCxnSpPr>
        <p:spPr>
          <a:xfrm>
            <a:off x="838200" y="365125"/>
            <a:ext cx="10515600" cy="0"/>
          </a:xfrm>
          <a:prstGeom prst="straightConnector1">
            <a:avLst/>
          </a:prstGeom>
          <a:noFill/>
          <a:ln cap="flat" cmpd="sng" w="38100">
            <a:solidFill>
              <a:schemeClr val="accent2"/>
            </a:solidFill>
            <a:prstDash val="solid"/>
            <a:miter lim="800000"/>
            <a:headEnd len="sm" w="sm" type="none"/>
            <a:tailEnd len="sm" w="sm" type="none"/>
          </a:ln>
        </p:spPr>
      </p:cxnSp>
      <p:cxnSp>
        <p:nvCxnSpPr>
          <p:cNvPr id="28" name="Google Shape;28;p3"/>
          <p:cNvCxnSpPr/>
          <p:nvPr/>
        </p:nvCxnSpPr>
        <p:spPr>
          <a:xfrm>
            <a:off x="838200" y="1654098"/>
            <a:ext cx="10515600" cy="0"/>
          </a:xfrm>
          <a:prstGeom prst="straightConnector1">
            <a:avLst/>
          </a:prstGeom>
          <a:noFill/>
          <a:ln cap="flat" cmpd="sng" w="25400">
            <a:solidFill>
              <a:schemeClr val="accent2"/>
            </a:solidFill>
            <a:prstDash val="solid"/>
            <a:miter lim="800000"/>
            <a:headEnd len="sm" w="sm" type="none"/>
            <a:tailEnd len="sm" w="sm" type="none"/>
          </a:ln>
        </p:spPr>
      </p:cxnSp>
      <p:cxnSp>
        <p:nvCxnSpPr>
          <p:cNvPr id="29" name="Google Shape;29;p3"/>
          <p:cNvCxnSpPr/>
          <p:nvPr/>
        </p:nvCxnSpPr>
        <p:spPr>
          <a:xfrm>
            <a:off x="838200" y="6270166"/>
            <a:ext cx="10515600" cy="0"/>
          </a:xfrm>
          <a:prstGeom prst="straightConnector1">
            <a:avLst/>
          </a:prstGeom>
          <a:noFill/>
          <a:ln cap="flat" cmpd="sng" w="12700">
            <a:solidFill>
              <a:schemeClr val="accent2"/>
            </a:solidFill>
            <a:prstDash val="solid"/>
            <a:miter lim="800000"/>
            <a:headEnd len="sm" w="sm" type="none"/>
            <a:tailEnd len="sm" w="sm" type="none"/>
          </a:ln>
        </p:spPr>
      </p:cxnSp>
      <p:pic>
        <p:nvPicPr>
          <p:cNvPr id="30" name="Google Shape;30;p3"/>
          <p:cNvPicPr preferRelativeResize="0"/>
          <p:nvPr/>
        </p:nvPicPr>
        <p:blipFill rotWithShape="1">
          <a:blip r:embed="rId2">
            <a:alphaModFix/>
          </a:blip>
          <a:srcRect b="0" l="0" r="0" t="0"/>
          <a:stretch/>
        </p:blipFill>
        <p:spPr>
          <a:xfrm>
            <a:off x="838200" y="6306010"/>
            <a:ext cx="2591068" cy="4091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1" name="Shape 31"/>
        <p:cNvGrpSpPr/>
        <p:nvPr/>
      </p:nvGrpSpPr>
      <p:grpSpPr>
        <a:xfrm>
          <a:off x="0" y="0"/>
          <a:ext cx="0" cy="0"/>
          <a:chOff x="0" y="0"/>
          <a:chExt cx="0" cy="0"/>
        </a:xfrm>
      </p:grpSpPr>
      <p:pic>
        <p:nvPicPr>
          <p:cNvPr id="32" name="Google Shape;32;p4"/>
          <p:cNvPicPr preferRelativeResize="0"/>
          <p:nvPr/>
        </p:nvPicPr>
        <p:blipFill rotWithShape="1">
          <a:blip r:embed="rId2">
            <a:alphaModFix/>
          </a:blip>
          <a:srcRect b="0" l="0" r="0" t="0"/>
          <a:stretch/>
        </p:blipFill>
        <p:spPr>
          <a:xfrm>
            <a:off x="-1" y="0"/>
            <a:ext cx="12192001" cy="6858000"/>
          </a:xfrm>
          <a:prstGeom prst="rect">
            <a:avLst/>
          </a:prstGeom>
          <a:noFill/>
          <a:ln>
            <a:noFill/>
          </a:ln>
        </p:spPr>
      </p:pic>
      <p:cxnSp>
        <p:nvCxnSpPr>
          <p:cNvPr id="33" name="Google Shape;33;p4"/>
          <p:cNvCxnSpPr/>
          <p:nvPr/>
        </p:nvCxnSpPr>
        <p:spPr>
          <a:xfrm>
            <a:off x="0" y="1963271"/>
            <a:ext cx="7557247" cy="0"/>
          </a:xfrm>
          <a:prstGeom prst="straightConnector1">
            <a:avLst/>
          </a:prstGeom>
          <a:noFill/>
          <a:ln cap="flat" cmpd="sng" w="38100">
            <a:solidFill>
              <a:schemeClr val="lt1"/>
            </a:solidFill>
            <a:prstDash val="solid"/>
            <a:round/>
            <a:headEnd len="sm" w="sm" type="none"/>
            <a:tailEnd len="sm" w="sm" type="none"/>
          </a:ln>
        </p:spPr>
      </p:cxnSp>
      <p:cxnSp>
        <p:nvCxnSpPr>
          <p:cNvPr id="34" name="Google Shape;34;p4"/>
          <p:cNvCxnSpPr/>
          <p:nvPr/>
        </p:nvCxnSpPr>
        <p:spPr>
          <a:xfrm>
            <a:off x="0" y="4322991"/>
            <a:ext cx="7557247" cy="0"/>
          </a:xfrm>
          <a:prstGeom prst="straightConnector1">
            <a:avLst/>
          </a:prstGeom>
          <a:noFill/>
          <a:ln cap="flat" cmpd="sng" w="19050">
            <a:solidFill>
              <a:schemeClr val="lt1"/>
            </a:solidFill>
            <a:prstDash val="solid"/>
            <a:round/>
            <a:headEnd len="sm" w="sm" type="none"/>
            <a:tailEnd len="sm" w="sm" type="none"/>
          </a:ln>
        </p:spPr>
      </p:cxnSp>
      <p:sp>
        <p:nvSpPr>
          <p:cNvPr id="35" name="Google Shape;35;p4"/>
          <p:cNvSpPr txBox="1"/>
          <p:nvPr>
            <p:ph idx="1" type="body"/>
          </p:nvPr>
        </p:nvSpPr>
        <p:spPr>
          <a:xfrm>
            <a:off x="894522" y="1973631"/>
            <a:ext cx="8288338" cy="2349354"/>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SzPts val="2800"/>
              <a:buNone/>
              <a:defRPr b="0" i="0" sz="4800">
                <a:solidFill>
                  <a:schemeClr val="lt1"/>
                </a:solidFill>
                <a:latin typeface="Roboto Medium"/>
                <a:ea typeface="Roboto Medium"/>
                <a:cs typeface="Roboto Medium"/>
                <a:sym typeface="Roboto Medium"/>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eft, Picture right 1">
  <p:cSld name="PICTURE_WITH_CAPTION_TEXT_1">
    <p:spTree>
      <p:nvGrpSpPr>
        <p:cNvPr id="36" name="Shape 36"/>
        <p:cNvGrpSpPr/>
        <p:nvPr/>
      </p:nvGrpSpPr>
      <p:grpSpPr>
        <a:xfrm>
          <a:off x="0" y="0"/>
          <a:ext cx="0" cy="0"/>
          <a:chOff x="0" y="0"/>
          <a:chExt cx="0" cy="0"/>
        </a:xfrm>
      </p:grpSpPr>
      <p:sp>
        <p:nvSpPr>
          <p:cNvPr id="37" name="Google Shape;37;p5"/>
          <p:cNvSpPr txBox="1"/>
          <p:nvPr>
            <p:ph type="title"/>
          </p:nvPr>
        </p:nvSpPr>
        <p:spPr>
          <a:xfrm>
            <a:off x="7421688" y="1142150"/>
            <a:ext cx="3932100" cy="11127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lt1"/>
              </a:buClr>
              <a:buSzPts val="3200"/>
              <a:buFont typeface="Roboto Medium"/>
              <a:buNone/>
              <a:defRPr sz="3200">
                <a:solidFill>
                  <a:schemeClr val="lt1"/>
                </a:solidFill>
                <a:latin typeface="Roboto Medium"/>
                <a:ea typeface="Roboto Medium"/>
                <a:cs typeface="Roboto Medium"/>
                <a:sym typeface="Roboto Medium"/>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9" name="Google Shape;39;p5"/>
          <p:cNvCxnSpPr/>
          <p:nvPr/>
        </p:nvCxnSpPr>
        <p:spPr>
          <a:xfrm>
            <a:off x="6570300" y="517325"/>
            <a:ext cx="4648200" cy="0"/>
          </a:xfrm>
          <a:prstGeom prst="straightConnector1">
            <a:avLst/>
          </a:prstGeom>
          <a:noFill/>
          <a:ln cap="flat" cmpd="sng" w="38100">
            <a:solidFill>
              <a:srgbClr val="FFFFFF"/>
            </a:solidFill>
            <a:prstDash val="solid"/>
            <a:miter lim="800000"/>
            <a:headEnd len="sm" w="sm" type="none"/>
            <a:tailEnd len="sm" w="sm" type="none"/>
          </a:ln>
        </p:spPr>
      </p:cxnSp>
      <p:cxnSp>
        <p:nvCxnSpPr>
          <p:cNvPr id="40" name="Google Shape;40;p5"/>
          <p:cNvCxnSpPr/>
          <p:nvPr/>
        </p:nvCxnSpPr>
        <p:spPr>
          <a:xfrm>
            <a:off x="6564750" y="2744973"/>
            <a:ext cx="4659300" cy="0"/>
          </a:xfrm>
          <a:prstGeom prst="straightConnector1">
            <a:avLst/>
          </a:prstGeom>
          <a:noFill/>
          <a:ln cap="flat" cmpd="sng" w="25400">
            <a:solidFill>
              <a:srgbClr val="FFFFFF"/>
            </a:solidFill>
            <a:prstDash val="solid"/>
            <a:miter lim="800000"/>
            <a:headEnd len="sm" w="sm" type="none"/>
            <a:tailEnd len="sm" w="sm" type="none"/>
          </a:ln>
        </p:spPr>
      </p:cxnSp>
      <p:sp>
        <p:nvSpPr>
          <p:cNvPr id="41" name="Google Shape;41;p5"/>
          <p:cNvSpPr txBox="1"/>
          <p:nvPr/>
        </p:nvSpPr>
        <p:spPr>
          <a:xfrm>
            <a:off x="9344550" y="3129925"/>
            <a:ext cx="1879500" cy="1612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0"/>
              <a:buFont typeface="Arial"/>
              <a:buNone/>
            </a:pPr>
            <a:r>
              <a:rPr b="0" i="0" lang="zh-CN" sz="8000" u="none" cap="none" strike="noStrike">
                <a:solidFill>
                  <a:schemeClr val="lt1"/>
                </a:solidFill>
                <a:latin typeface="Roboto Light"/>
                <a:ea typeface="Roboto Light"/>
                <a:cs typeface="Roboto Light"/>
                <a:sym typeface="Roboto Light"/>
              </a:rPr>
              <a:t>#</a:t>
            </a:r>
            <a:endParaRPr b="0" i="0" sz="8000" u="none" cap="none" strike="noStrike">
              <a:solidFill>
                <a:schemeClr val="lt1"/>
              </a:solidFill>
              <a:latin typeface="Roboto Light"/>
              <a:ea typeface="Roboto Light"/>
              <a:cs typeface="Roboto Light"/>
              <a:sym typeface="Roboto Light"/>
            </a:endParaRPr>
          </a:p>
        </p:txBody>
      </p:sp>
      <p:pic>
        <p:nvPicPr>
          <p:cNvPr id="42" name="Google Shape;42;p5"/>
          <p:cNvPicPr preferRelativeResize="0"/>
          <p:nvPr/>
        </p:nvPicPr>
        <p:blipFill rotWithShape="1">
          <a:blip r:embed="rId2">
            <a:alphaModFix/>
          </a:blip>
          <a:srcRect b="0" l="0" r="0" t="0"/>
          <a:stretch/>
        </p:blipFill>
        <p:spPr>
          <a:xfrm>
            <a:off x="838200" y="6306010"/>
            <a:ext cx="2591068" cy="4091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50" name="Shape 50"/>
        <p:cNvGrpSpPr/>
        <p:nvPr/>
      </p:nvGrpSpPr>
      <p:grpSpPr>
        <a:xfrm>
          <a:off x="0" y="0"/>
          <a:ext cx="0" cy="0"/>
          <a:chOff x="0" y="0"/>
          <a:chExt cx="0" cy="0"/>
        </a:xfrm>
      </p:grpSpPr>
      <p:sp>
        <p:nvSpPr>
          <p:cNvPr id="51" name="Google Shape;5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56" name="Shape 56"/>
        <p:cNvGrpSpPr/>
        <p:nvPr/>
      </p:nvGrpSpPr>
      <p:grpSpPr>
        <a:xfrm>
          <a:off x="0" y="0"/>
          <a:ext cx="0" cy="0"/>
          <a:chOff x="0" y="0"/>
          <a:chExt cx="0" cy="0"/>
        </a:xfrm>
      </p:grpSpPr>
      <p:sp>
        <p:nvSpPr>
          <p:cNvPr id="57" name="Google Shape;57;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62" name="Shape 62"/>
        <p:cNvGrpSpPr/>
        <p:nvPr/>
      </p:nvGrpSpPr>
      <p:grpSpPr>
        <a:xfrm>
          <a:off x="0" y="0"/>
          <a:ext cx="0" cy="0"/>
          <a:chOff x="0" y="0"/>
          <a:chExt cx="0" cy="0"/>
        </a:xfrm>
      </p:grpSpPr>
      <p:sp>
        <p:nvSpPr>
          <p:cNvPr id="63" name="Google Shape;63;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2.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Roboto Light"/>
              <a:buNone/>
              <a:defRPr b="0" i="0" sz="3200" u="none" cap="none" strike="noStrike">
                <a:solidFill>
                  <a:schemeClr val="dk1"/>
                </a:solidFill>
                <a:latin typeface="Roboto Light"/>
                <a:ea typeface="Roboto Light"/>
                <a:cs typeface="Roboto Light"/>
                <a:sym typeface="Roboto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Light"/>
                <a:ea typeface="Roboto Light"/>
                <a:cs typeface="Roboto Light"/>
                <a:sym typeface="Robo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Light"/>
                <a:ea typeface="Roboto Light"/>
                <a:cs typeface="Roboto Light"/>
                <a:sym typeface="Robo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Light"/>
                <a:ea typeface="Roboto Light"/>
                <a:cs typeface="Roboto Light"/>
                <a:sym typeface="Robo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AA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AA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247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drive.google.com/file/d/1x6VrQ9Jyb07BsFDD7_hQ1u06LKUYCCM7/view" TargetMode="External"/><Relationship Id="rId5"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15.jp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15.jp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22" name="Shape 122"/>
        <p:cNvGrpSpPr/>
        <p:nvPr/>
      </p:nvGrpSpPr>
      <p:grpSpPr>
        <a:xfrm>
          <a:off x="0" y="0"/>
          <a:ext cx="0" cy="0"/>
          <a:chOff x="0" y="0"/>
          <a:chExt cx="0" cy="0"/>
        </a:xfrm>
      </p:grpSpPr>
      <p:sp>
        <p:nvSpPr>
          <p:cNvPr id="123" name="Google Shape;123;p19"/>
          <p:cNvSpPr txBox="1"/>
          <p:nvPr>
            <p:ph type="ctrTitle"/>
          </p:nvPr>
        </p:nvSpPr>
        <p:spPr>
          <a:xfrm>
            <a:off x="0" y="1748050"/>
            <a:ext cx="6864900" cy="2411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Roboto Light"/>
              <a:buNone/>
            </a:pPr>
            <a:r>
              <a:rPr lang="zh-CN" sz="4600">
                <a:latin typeface="Times"/>
                <a:ea typeface="Times"/>
                <a:cs typeface="Times"/>
                <a:sym typeface="Times"/>
              </a:rPr>
              <a:t>ChildTag: An Enhanced Object Tracker IoT Device</a:t>
            </a:r>
            <a:endParaRPr sz="4600">
              <a:latin typeface="Times"/>
              <a:ea typeface="Times"/>
              <a:cs typeface="Times"/>
              <a:sym typeface="Times"/>
            </a:endParaRPr>
          </a:p>
        </p:txBody>
      </p:sp>
      <p:sp>
        <p:nvSpPr>
          <p:cNvPr id="124" name="Google Shape;124;p19"/>
          <p:cNvSpPr txBox="1"/>
          <p:nvPr>
            <p:ph idx="1" type="subTitle"/>
          </p:nvPr>
        </p:nvSpPr>
        <p:spPr>
          <a:xfrm>
            <a:off x="451977" y="4560975"/>
            <a:ext cx="5214600" cy="1247100"/>
          </a:xfrm>
          <a:prstGeom prst="rect">
            <a:avLst/>
          </a:prstGeom>
          <a:noFill/>
          <a:ln>
            <a:noFill/>
          </a:ln>
        </p:spPr>
        <p:txBody>
          <a:bodyPr anchorCtr="0" anchor="ctr" bIns="45700" lIns="91425" spcFirstLastPara="1" rIns="91425" wrap="square" tIns="45700">
            <a:noAutofit/>
          </a:bodyPr>
          <a:lstStyle/>
          <a:p>
            <a:pPr indent="-406400" lvl="0" marL="457200" rtl="0" algn="l">
              <a:lnSpc>
                <a:spcPct val="90000"/>
              </a:lnSpc>
              <a:spcBef>
                <a:spcPts val="1000"/>
              </a:spcBef>
              <a:spcAft>
                <a:spcPts val="0"/>
              </a:spcAft>
              <a:buClr>
                <a:schemeClr val="lt1"/>
              </a:buClr>
              <a:buSzPts val="2400"/>
              <a:buNone/>
            </a:pPr>
            <a:r>
              <a:rPr lang="zh-CN">
                <a:latin typeface="Times"/>
                <a:ea typeface="Times"/>
                <a:cs typeface="Times"/>
                <a:sym typeface="Times"/>
              </a:rPr>
              <a:t>Group 3:  Tianyi Xu / Zhixuan Zhang /Yicheng Feng </a:t>
            </a:r>
            <a:endParaRPr>
              <a:latin typeface="Times"/>
              <a:ea typeface="Times"/>
              <a:cs typeface="Times"/>
              <a:sym typeface="Times"/>
            </a:endParaRPr>
          </a:p>
        </p:txBody>
      </p:sp>
      <p:sp>
        <p:nvSpPr>
          <p:cNvPr id="125" name="Google Shape;12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4 19.45.32" id="126" name="Google Shape;126;p19"/>
          <p:cNvPicPr preferRelativeResize="0"/>
          <p:nvPr/>
        </p:nvPicPr>
        <p:blipFill rotWithShape="1">
          <a:blip r:embed="rId3">
            <a:alphaModFix/>
          </a:blip>
          <a:srcRect b="0" l="0" r="0" t="0"/>
          <a:stretch/>
        </p:blipFill>
        <p:spPr>
          <a:xfrm>
            <a:off x="294005" y="680720"/>
            <a:ext cx="4671695" cy="6661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28"/>
          <p:cNvSpPr txBox="1"/>
          <p:nvPr>
            <p:ph type="title"/>
          </p:nvPr>
        </p:nvSpPr>
        <p:spPr>
          <a:xfrm>
            <a:off x="827100" y="365475"/>
            <a:ext cx="10537800" cy="122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800"/>
              <a:buNone/>
            </a:pPr>
            <a:r>
              <a:rPr lang="zh-CN" sz="5300">
                <a:latin typeface="Times New Roman"/>
                <a:ea typeface="Times New Roman"/>
                <a:cs typeface="Times New Roman"/>
                <a:sym typeface="Times New Roman"/>
              </a:rPr>
              <a:t>Project Demo</a:t>
            </a:r>
            <a:endParaRPr sz="5400">
              <a:latin typeface="Times"/>
              <a:ea typeface="Times"/>
              <a:cs typeface="Times"/>
              <a:sym typeface="Times"/>
            </a:endParaRPr>
          </a:p>
        </p:txBody>
      </p:sp>
      <p:sp>
        <p:nvSpPr>
          <p:cNvPr id="219" name="Google Shape;219;p28"/>
          <p:cNvSpPr txBox="1"/>
          <p:nvPr>
            <p:ph idx="1" type="body"/>
          </p:nvPr>
        </p:nvSpPr>
        <p:spPr>
          <a:xfrm>
            <a:off x="815975" y="1814825"/>
            <a:ext cx="6861300" cy="4100700"/>
          </a:xfrm>
          <a:prstGeom prst="rect">
            <a:avLst/>
          </a:prstGeom>
          <a:noFill/>
          <a:ln>
            <a:noFill/>
          </a:ln>
        </p:spPr>
        <p:txBody>
          <a:bodyPr anchorCtr="0" anchor="t" bIns="45700" lIns="91425" spcFirstLastPara="1" rIns="91425" wrap="square" tIns="45700">
            <a:noAutofit/>
          </a:bodyPr>
          <a:lstStyle/>
          <a:p>
            <a:pPr indent="-228600" lvl="0" marL="457200" rtl="0" algn="l">
              <a:spcBef>
                <a:spcPts val="1000"/>
              </a:spcBef>
              <a:spcAft>
                <a:spcPts val="0"/>
              </a:spcAft>
              <a:buNone/>
            </a:pPr>
            <a:r>
              <a:t/>
            </a:r>
            <a:endParaRPr sz="3900">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000">
              <a:latin typeface="Times"/>
              <a:ea typeface="Times"/>
              <a:cs typeface="Times"/>
              <a:sym typeface="Times"/>
            </a:endParaRPr>
          </a:p>
        </p:txBody>
      </p:sp>
      <p:sp>
        <p:nvSpPr>
          <p:cNvPr id="220" name="Google Shape;220;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5 22.05.31" id="221" name="Google Shape;221;p28"/>
          <p:cNvPicPr preferRelativeResize="0"/>
          <p:nvPr/>
        </p:nvPicPr>
        <p:blipFill rotWithShape="1">
          <a:blip r:embed="rId3">
            <a:alphaModFix/>
          </a:blip>
          <a:srcRect b="0" l="0" r="0" t="0"/>
          <a:stretch/>
        </p:blipFill>
        <p:spPr>
          <a:xfrm>
            <a:off x="815975" y="6314440"/>
            <a:ext cx="3702685" cy="419100"/>
          </a:xfrm>
          <a:prstGeom prst="rect">
            <a:avLst/>
          </a:prstGeom>
          <a:noFill/>
          <a:ln>
            <a:noFill/>
          </a:ln>
        </p:spPr>
      </p:pic>
      <p:sp>
        <p:nvSpPr>
          <p:cNvPr id="222" name="Google Shape;222;p28"/>
          <p:cNvSpPr txBox="1"/>
          <p:nvPr/>
        </p:nvSpPr>
        <p:spPr>
          <a:xfrm>
            <a:off x="1001629" y="6009186"/>
            <a:ext cx="6093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12069"/>
              </a:solidFill>
              <a:latin typeface="Arial"/>
              <a:ea typeface="Arial"/>
              <a:cs typeface="Arial"/>
              <a:sym typeface="Arial"/>
            </a:endParaRPr>
          </a:p>
        </p:txBody>
      </p:sp>
      <p:pic>
        <p:nvPicPr>
          <p:cNvPr id="223" name="Google Shape;223;p28" title="2664_raw.mp4">
            <a:hlinkClick r:id="rId4"/>
          </p:cNvPr>
          <p:cNvPicPr preferRelativeResize="0"/>
          <p:nvPr/>
        </p:nvPicPr>
        <p:blipFill>
          <a:blip r:embed="rId5">
            <a:alphaModFix/>
          </a:blip>
          <a:stretch>
            <a:fillRect/>
          </a:stretch>
        </p:blipFill>
        <p:spPr>
          <a:xfrm>
            <a:off x="2193325" y="1682250"/>
            <a:ext cx="7697575" cy="454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29"/>
          <p:cNvSpPr txBox="1"/>
          <p:nvPr>
            <p:ph type="title"/>
          </p:nvPr>
        </p:nvSpPr>
        <p:spPr>
          <a:xfrm>
            <a:off x="815975" y="418476"/>
            <a:ext cx="10537800" cy="1131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800"/>
              <a:buNone/>
            </a:pPr>
            <a:r>
              <a:rPr lang="zh-CN" sz="5400">
                <a:latin typeface="Times New Roman"/>
                <a:ea typeface="Times New Roman"/>
                <a:cs typeface="Times New Roman"/>
                <a:sym typeface="Times New Roman"/>
              </a:rPr>
              <a:t>Web frontend</a:t>
            </a:r>
            <a:endParaRPr sz="5400">
              <a:latin typeface="Times"/>
              <a:ea typeface="Times"/>
              <a:cs typeface="Times"/>
              <a:sym typeface="Times"/>
            </a:endParaRPr>
          </a:p>
        </p:txBody>
      </p:sp>
      <p:sp>
        <p:nvSpPr>
          <p:cNvPr id="229" name="Google Shape;229;p29"/>
          <p:cNvSpPr txBox="1"/>
          <p:nvPr>
            <p:ph idx="1" type="body"/>
          </p:nvPr>
        </p:nvSpPr>
        <p:spPr>
          <a:xfrm>
            <a:off x="815975" y="1814825"/>
            <a:ext cx="6861300" cy="4100700"/>
          </a:xfrm>
          <a:prstGeom prst="rect">
            <a:avLst/>
          </a:prstGeom>
          <a:noFill/>
          <a:ln>
            <a:noFill/>
          </a:ln>
        </p:spPr>
        <p:txBody>
          <a:bodyPr anchorCtr="0" anchor="t" bIns="45700" lIns="91425" spcFirstLastPara="1" rIns="91425" wrap="square" tIns="45700">
            <a:noAutofit/>
          </a:bodyPr>
          <a:lstStyle/>
          <a:p>
            <a:pPr indent="-228600" lvl="0" marL="457200" rtl="0" algn="l">
              <a:spcBef>
                <a:spcPts val="1000"/>
              </a:spcBef>
              <a:spcAft>
                <a:spcPts val="0"/>
              </a:spcAft>
              <a:buNone/>
            </a:pPr>
            <a:r>
              <a:rPr lang="zh-CN" sz="3900">
                <a:latin typeface="Times New Roman"/>
                <a:ea typeface="Times New Roman"/>
                <a:cs typeface="Times New Roman"/>
                <a:sym typeface="Times New Roman"/>
              </a:rPr>
              <a:t>PCB?</a:t>
            </a:r>
            <a:endParaRPr sz="3900">
              <a:latin typeface="Times New Roman"/>
              <a:ea typeface="Times New Roman"/>
              <a:cs typeface="Times New Roman"/>
              <a:sym typeface="Times New Roman"/>
            </a:endParaRPr>
          </a:p>
          <a:p>
            <a:pPr indent="-228600" lvl="0" marL="457200" rtl="0" algn="l">
              <a:spcBef>
                <a:spcPts val="1000"/>
              </a:spcBef>
              <a:spcAft>
                <a:spcPts val="0"/>
              </a:spcAft>
              <a:buNone/>
            </a:pPr>
            <a:r>
              <a:rPr lang="zh-CN" sz="3900">
                <a:latin typeface="Times New Roman"/>
                <a:ea typeface="Times New Roman"/>
                <a:cs typeface="Times New Roman"/>
                <a:sym typeface="Times New Roman"/>
              </a:rPr>
              <a:t>Appearance?</a:t>
            </a:r>
            <a:endParaRPr sz="1400"/>
          </a:p>
          <a:p>
            <a:pPr indent="-228600" lvl="0" marL="457200" rtl="0" algn="l">
              <a:spcBef>
                <a:spcPts val="1000"/>
              </a:spcBef>
              <a:spcAft>
                <a:spcPts val="0"/>
              </a:spcAft>
              <a:buNone/>
            </a:pPr>
            <a:r>
              <a:rPr lang="zh-CN" sz="3900">
                <a:latin typeface="Times New Roman"/>
                <a:ea typeface="Times New Roman"/>
                <a:cs typeface="Times New Roman"/>
                <a:sym typeface="Times New Roman"/>
              </a:rPr>
              <a:t>More stable GPS?</a:t>
            </a:r>
            <a:endParaRPr sz="3900">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000">
              <a:latin typeface="Times"/>
              <a:ea typeface="Times"/>
              <a:cs typeface="Times"/>
              <a:sym typeface="Times"/>
            </a:endParaRPr>
          </a:p>
        </p:txBody>
      </p:sp>
      <p:sp>
        <p:nvSpPr>
          <p:cNvPr id="230" name="Google Shape;230;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5 22.05.31" id="231" name="Google Shape;231;p29"/>
          <p:cNvPicPr preferRelativeResize="0"/>
          <p:nvPr/>
        </p:nvPicPr>
        <p:blipFill rotWithShape="1">
          <a:blip r:embed="rId3">
            <a:alphaModFix/>
          </a:blip>
          <a:srcRect b="0" l="0" r="0" t="0"/>
          <a:stretch/>
        </p:blipFill>
        <p:spPr>
          <a:xfrm>
            <a:off x="815975" y="6314440"/>
            <a:ext cx="3702685" cy="419100"/>
          </a:xfrm>
          <a:prstGeom prst="rect">
            <a:avLst/>
          </a:prstGeom>
          <a:noFill/>
          <a:ln>
            <a:noFill/>
          </a:ln>
        </p:spPr>
      </p:pic>
      <p:sp>
        <p:nvSpPr>
          <p:cNvPr id="232" name="Google Shape;232;p29"/>
          <p:cNvSpPr txBox="1"/>
          <p:nvPr/>
        </p:nvSpPr>
        <p:spPr>
          <a:xfrm>
            <a:off x="1001629" y="6009186"/>
            <a:ext cx="6093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1206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30"/>
          <p:cNvSpPr txBox="1"/>
          <p:nvPr>
            <p:ph type="title"/>
          </p:nvPr>
        </p:nvSpPr>
        <p:spPr>
          <a:xfrm>
            <a:off x="838200" y="462708"/>
            <a:ext cx="10515600" cy="10906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zh-CN" sz="5400">
                <a:latin typeface="Times"/>
                <a:ea typeface="Times"/>
                <a:cs typeface="Times"/>
                <a:sym typeface="Times"/>
              </a:rPr>
              <a:t>Q&amp;A</a:t>
            </a:r>
            <a:endParaRPr sz="5400">
              <a:latin typeface="Times"/>
              <a:ea typeface="Times"/>
              <a:cs typeface="Times"/>
              <a:sym typeface="Times"/>
            </a:endParaRPr>
          </a:p>
        </p:txBody>
      </p:sp>
      <p:sp>
        <p:nvSpPr>
          <p:cNvPr id="238" name="Google Shape;23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4 19.44.59" id="239" name="Google Shape;239;p30"/>
          <p:cNvPicPr preferRelativeResize="0"/>
          <p:nvPr/>
        </p:nvPicPr>
        <p:blipFill rotWithShape="1">
          <a:blip r:embed="rId3">
            <a:alphaModFix/>
          </a:blip>
          <a:srcRect b="0" l="0" r="0" t="0"/>
          <a:stretch/>
        </p:blipFill>
        <p:spPr>
          <a:xfrm>
            <a:off x="697230" y="6288405"/>
            <a:ext cx="4322445" cy="501015"/>
          </a:xfrm>
          <a:prstGeom prst="rect">
            <a:avLst/>
          </a:prstGeom>
          <a:noFill/>
          <a:ln>
            <a:noFill/>
          </a:ln>
        </p:spPr>
      </p:pic>
      <p:sp>
        <p:nvSpPr>
          <p:cNvPr id="240" name="Google Shape;240;p30"/>
          <p:cNvSpPr/>
          <p:nvPr/>
        </p:nvSpPr>
        <p:spPr>
          <a:xfrm>
            <a:off x="4056697" y="2488089"/>
            <a:ext cx="4078605" cy="2519045"/>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icon_提问 (1)" id="241" name="Google Shape;241;p30"/>
          <p:cNvPicPr preferRelativeResize="0"/>
          <p:nvPr/>
        </p:nvPicPr>
        <p:blipFill rotWithShape="1">
          <a:blip r:embed="rId4">
            <a:alphaModFix/>
          </a:blip>
          <a:srcRect b="0" l="0" r="0" t="0"/>
          <a:stretch/>
        </p:blipFill>
        <p:spPr>
          <a:xfrm>
            <a:off x="5143182" y="2794794"/>
            <a:ext cx="1905000" cy="1905000"/>
          </a:xfrm>
          <a:prstGeom prst="rect">
            <a:avLst/>
          </a:prstGeom>
          <a:noFill/>
          <a:ln>
            <a:noFill/>
          </a:ln>
        </p:spPr>
      </p:pic>
      <p:sp>
        <p:nvSpPr>
          <p:cNvPr id="242" name="Google Shape;242;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46" name="Shape 246"/>
        <p:cNvGrpSpPr/>
        <p:nvPr/>
      </p:nvGrpSpPr>
      <p:grpSpPr>
        <a:xfrm>
          <a:off x="0" y="0"/>
          <a:ext cx="0" cy="0"/>
          <a:chOff x="0" y="0"/>
          <a:chExt cx="0" cy="0"/>
        </a:xfrm>
      </p:grpSpPr>
      <p:sp>
        <p:nvSpPr>
          <p:cNvPr id="247" name="Google Shape;247;p31"/>
          <p:cNvSpPr txBox="1"/>
          <p:nvPr>
            <p:ph idx="1" type="body"/>
          </p:nvPr>
        </p:nvSpPr>
        <p:spPr>
          <a:xfrm>
            <a:off x="1985211" y="1973631"/>
            <a:ext cx="7197649" cy="2349354"/>
          </a:xfrm>
          <a:prstGeom prst="rect">
            <a:avLst/>
          </a:prstGeom>
          <a:noFill/>
          <a:ln>
            <a:noFill/>
          </a:ln>
        </p:spPr>
        <p:txBody>
          <a:bodyPr anchorCtr="0" anchor="ctr" bIns="45700" lIns="91425" spcFirstLastPara="1" rIns="91425" wrap="square" tIns="45700">
            <a:noAutofit/>
          </a:bodyPr>
          <a:lstStyle/>
          <a:p>
            <a:pPr indent="0" lvl="0" marL="50800" rtl="0" algn="l">
              <a:lnSpc>
                <a:spcPct val="90000"/>
              </a:lnSpc>
              <a:spcBef>
                <a:spcPts val="1000"/>
              </a:spcBef>
              <a:spcAft>
                <a:spcPts val="0"/>
              </a:spcAft>
              <a:buSzPts val="2800"/>
              <a:buNone/>
            </a:pPr>
            <a:r>
              <a:rPr lang="zh-CN">
                <a:latin typeface="Times"/>
                <a:ea typeface="Times"/>
                <a:cs typeface="Times"/>
                <a:sym typeface="Times"/>
              </a:rPr>
              <a:t>Thanks</a:t>
            </a:r>
            <a:endParaRPr>
              <a:latin typeface="Times"/>
              <a:ea typeface="Times"/>
              <a:cs typeface="Times"/>
              <a:sym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20"/>
          <p:cNvSpPr txBox="1"/>
          <p:nvPr>
            <p:ph type="title"/>
          </p:nvPr>
        </p:nvSpPr>
        <p:spPr>
          <a:xfrm>
            <a:off x="838200" y="462708"/>
            <a:ext cx="10515600" cy="10906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zh-CN" sz="5400">
                <a:latin typeface="Times"/>
                <a:ea typeface="Times"/>
                <a:cs typeface="Times"/>
                <a:sym typeface="Times"/>
              </a:rPr>
              <a:t>Project Overview</a:t>
            </a:r>
            <a:endParaRPr sz="5400">
              <a:latin typeface="Times"/>
              <a:ea typeface="Times"/>
              <a:cs typeface="Times"/>
              <a:sym typeface="Times"/>
            </a:endParaRPr>
          </a:p>
        </p:txBody>
      </p:sp>
      <p:sp>
        <p:nvSpPr>
          <p:cNvPr id="132" name="Google Shape;132;p20"/>
          <p:cNvSpPr txBox="1"/>
          <p:nvPr>
            <p:ph idx="1" type="body"/>
          </p:nvPr>
        </p:nvSpPr>
        <p:spPr>
          <a:xfrm>
            <a:off x="838200" y="1948180"/>
            <a:ext cx="6363970" cy="4229100"/>
          </a:xfrm>
          <a:prstGeom prst="rect">
            <a:avLst/>
          </a:prstGeom>
          <a:noFill/>
          <a:ln>
            <a:noFill/>
          </a:ln>
        </p:spPr>
        <p:txBody>
          <a:bodyPr anchorCtr="0" anchor="t" bIns="45700" lIns="91425" spcFirstLastPara="1" rIns="91425" wrap="square" tIns="45700">
            <a:noAutofit/>
          </a:bodyPr>
          <a:lstStyle/>
          <a:p>
            <a:pPr indent="-342900" lvl="0" marL="457200" rtl="0" algn="just">
              <a:lnSpc>
                <a:spcPct val="90000"/>
              </a:lnSpc>
              <a:spcBef>
                <a:spcPts val="1000"/>
              </a:spcBef>
              <a:spcAft>
                <a:spcPts val="0"/>
              </a:spcAft>
              <a:buSzPts val="1800"/>
              <a:buChar char="•"/>
            </a:pPr>
            <a:r>
              <a:rPr b="1" lang="zh-CN" sz="3200">
                <a:latin typeface="Times"/>
                <a:ea typeface="Times"/>
                <a:cs typeface="Times"/>
                <a:sym typeface="Times"/>
              </a:rPr>
              <a:t>ChildTag</a:t>
            </a:r>
            <a:endParaRPr sz="3200">
              <a:latin typeface="Times"/>
              <a:ea typeface="Times"/>
              <a:cs typeface="Times"/>
              <a:sym typeface="Times"/>
            </a:endParaRPr>
          </a:p>
          <a:p>
            <a:pPr indent="-342900" lvl="0" marL="457200" rtl="0" algn="just">
              <a:lnSpc>
                <a:spcPct val="90000"/>
              </a:lnSpc>
              <a:spcBef>
                <a:spcPts val="1000"/>
              </a:spcBef>
              <a:spcAft>
                <a:spcPts val="0"/>
              </a:spcAft>
              <a:buSzPts val="1800"/>
              <a:buChar char="•"/>
            </a:pPr>
            <a:r>
              <a:rPr lang="zh-CN" sz="2400">
                <a:latin typeface="Times New Roman"/>
                <a:ea typeface="Times New Roman"/>
                <a:cs typeface="Times New Roman"/>
                <a:sym typeface="Times New Roman"/>
              </a:rPr>
              <a:t>A real-time monitoring device designed to ensure the safety and well-being of children.</a:t>
            </a:r>
            <a:endParaRPr sz="2400">
              <a:latin typeface="Times New Roman"/>
              <a:ea typeface="Times New Roman"/>
              <a:cs typeface="Times New Roman"/>
              <a:sym typeface="Times New Roman"/>
            </a:endParaRPr>
          </a:p>
          <a:p>
            <a:pPr indent="-342900" lvl="0" marL="457200" rtl="0" algn="just">
              <a:lnSpc>
                <a:spcPct val="90000"/>
              </a:lnSpc>
              <a:spcBef>
                <a:spcPts val="1000"/>
              </a:spcBef>
              <a:spcAft>
                <a:spcPts val="0"/>
              </a:spcAft>
              <a:buSzPts val="1800"/>
              <a:buChar char="•"/>
            </a:pPr>
            <a:r>
              <a:rPr lang="zh-CN">
                <a:latin typeface="Times"/>
                <a:ea typeface="Times"/>
                <a:cs typeface="Times"/>
                <a:sym typeface="Times"/>
              </a:rPr>
              <a:t>Function:</a:t>
            </a:r>
            <a:endParaRPr>
              <a:latin typeface="Times"/>
              <a:ea typeface="Times"/>
              <a:cs typeface="Times"/>
              <a:sym typeface="Times"/>
            </a:endParaRPr>
          </a:p>
          <a:p>
            <a:pPr indent="-342900" lvl="1" marL="914400" rtl="0" algn="just">
              <a:lnSpc>
                <a:spcPct val="90000"/>
              </a:lnSpc>
              <a:spcBef>
                <a:spcPts val="500"/>
              </a:spcBef>
              <a:spcAft>
                <a:spcPts val="0"/>
              </a:spcAft>
              <a:buSzPts val="1800"/>
              <a:buChar char="•"/>
            </a:pPr>
            <a:r>
              <a:rPr lang="zh-CN">
                <a:latin typeface="Times"/>
                <a:ea typeface="Times"/>
                <a:cs typeface="Times"/>
                <a:sym typeface="Times"/>
              </a:rPr>
              <a:t>Location information</a:t>
            </a:r>
            <a:endParaRPr>
              <a:latin typeface="Times"/>
              <a:ea typeface="Times"/>
              <a:cs typeface="Times"/>
              <a:sym typeface="Times"/>
            </a:endParaRPr>
          </a:p>
          <a:p>
            <a:pPr indent="-342900" lvl="1" marL="914400" rtl="0" algn="just">
              <a:lnSpc>
                <a:spcPct val="90000"/>
              </a:lnSpc>
              <a:spcBef>
                <a:spcPts val="500"/>
              </a:spcBef>
              <a:spcAft>
                <a:spcPts val="0"/>
              </a:spcAft>
              <a:buSzPts val="1800"/>
              <a:buChar char="•"/>
            </a:pPr>
            <a:r>
              <a:rPr lang="zh-CN">
                <a:latin typeface="Times"/>
                <a:ea typeface="Times"/>
                <a:cs typeface="Times"/>
                <a:sym typeface="Times"/>
              </a:rPr>
              <a:t>Safety range alarm</a:t>
            </a:r>
            <a:endParaRPr>
              <a:latin typeface="Times"/>
              <a:ea typeface="Times"/>
              <a:cs typeface="Times"/>
              <a:sym typeface="Times"/>
            </a:endParaRPr>
          </a:p>
          <a:p>
            <a:pPr indent="-342900" lvl="1" marL="914400" rtl="0" algn="just">
              <a:lnSpc>
                <a:spcPct val="90000"/>
              </a:lnSpc>
              <a:spcBef>
                <a:spcPts val="500"/>
              </a:spcBef>
              <a:spcAft>
                <a:spcPts val="0"/>
              </a:spcAft>
              <a:buSzPts val="1800"/>
              <a:buChar char="•"/>
            </a:pPr>
            <a:r>
              <a:rPr lang="zh-CN">
                <a:latin typeface="Times"/>
                <a:ea typeface="Times"/>
                <a:cs typeface="Times"/>
                <a:sym typeface="Times"/>
              </a:rPr>
              <a:t>Motion state detection</a:t>
            </a:r>
            <a:endParaRPr>
              <a:latin typeface="Times"/>
              <a:ea typeface="Times"/>
              <a:cs typeface="Times"/>
              <a:sym typeface="Times"/>
            </a:endParaRPr>
          </a:p>
          <a:p>
            <a:pPr indent="-342900" lvl="1" marL="914400" rtl="0" algn="just">
              <a:lnSpc>
                <a:spcPct val="90000"/>
              </a:lnSpc>
              <a:spcBef>
                <a:spcPts val="500"/>
              </a:spcBef>
              <a:spcAft>
                <a:spcPts val="0"/>
              </a:spcAft>
              <a:buSzPts val="1800"/>
              <a:buChar char="•"/>
            </a:pPr>
            <a:r>
              <a:rPr lang="zh-CN">
                <a:latin typeface="Times"/>
                <a:ea typeface="Times"/>
                <a:cs typeface="Times"/>
                <a:sym typeface="Times"/>
              </a:rPr>
              <a:t>Step counts</a:t>
            </a:r>
            <a:endParaRPr>
              <a:latin typeface="Times"/>
              <a:ea typeface="Times"/>
              <a:cs typeface="Times"/>
              <a:sym typeface="Times"/>
            </a:endParaRPr>
          </a:p>
          <a:p>
            <a:pPr indent="-342900" lvl="1" marL="914400" rtl="0" algn="just">
              <a:lnSpc>
                <a:spcPct val="90000"/>
              </a:lnSpc>
              <a:spcBef>
                <a:spcPts val="500"/>
              </a:spcBef>
              <a:spcAft>
                <a:spcPts val="0"/>
              </a:spcAft>
              <a:buSzPts val="1800"/>
              <a:buChar char="•"/>
            </a:pPr>
            <a:r>
              <a:rPr lang="zh-CN">
                <a:latin typeface="Times"/>
                <a:ea typeface="Times"/>
                <a:cs typeface="Times"/>
                <a:sym typeface="Times"/>
              </a:rPr>
              <a:t>Photo/video</a:t>
            </a:r>
            <a:endParaRPr>
              <a:latin typeface="Times"/>
              <a:ea typeface="Times"/>
              <a:cs typeface="Times"/>
              <a:sym typeface="Times"/>
            </a:endParaRPr>
          </a:p>
        </p:txBody>
      </p:sp>
      <p:sp>
        <p:nvSpPr>
          <p:cNvPr id="133" name="Google Shape;13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4 19.44.59" id="134" name="Google Shape;134;p20"/>
          <p:cNvPicPr preferRelativeResize="0"/>
          <p:nvPr/>
        </p:nvPicPr>
        <p:blipFill rotWithShape="1">
          <a:blip r:embed="rId3">
            <a:alphaModFix/>
          </a:blip>
          <a:srcRect b="0" l="0" r="0" t="0"/>
          <a:stretch/>
        </p:blipFill>
        <p:spPr>
          <a:xfrm>
            <a:off x="697230" y="6288405"/>
            <a:ext cx="4322445" cy="501015"/>
          </a:xfrm>
          <a:prstGeom prst="rect">
            <a:avLst/>
          </a:prstGeom>
          <a:noFill/>
          <a:ln>
            <a:noFill/>
          </a:ln>
        </p:spPr>
      </p:pic>
      <p:sp>
        <p:nvSpPr>
          <p:cNvPr id="135" name="Google Shape;135;p20"/>
          <p:cNvSpPr txBox="1"/>
          <p:nvPr/>
        </p:nvSpPr>
        <p:spPr>
          <a:xfrm>
            <a:off x="9137650" y="4688205"/>
            <a:ext cx="1471930" cy="8299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zh-CN" sz="1600" u="none" cap="none" strike="noStrike">
                <a:solidFill>
                  <a:schemeClr val="lt1"/>
                </a:solidFill>
                <a:latin typeface="Arial"/>
                <a:ea typeface="Arial"/>
                <a:cs typeface="Arial"/>
                <a:sym typeface="Arial"/>
              </a:rPr>
              <a:t>Just Fall down behind you 500 ft</a:t>
            </a:r>
            <a:endParaRPr b="1" i="0" sz="1600" u="none" cap="none" strike="noStrike">
              <a:solidFill>
                <a:schemeClr val="lt1"/>
              </a:solidFill>
              <a:latin typeface="Arial"/>
              <a:ea typeface="Arial"/>
              <a:cs typeface="Arial"/>
              <a:sym typeface="Arial"/>
            </a:endParaRPr>
          </a:p>
        </p:txBody>
      </p:sp>
      <p:sp>
        <p:nvSpPr>
          <p:cNvPr id="136" name="Google Shape;136;p20"/>
          <p:cNvSpPr/>
          <p:nvPr/>
        </p:nvSpPr>
        <p:spPr>
          <a:xfrm>
            <a:off x="9740900" y="2117090"/>
            <a:ext cx="1647825" cy="1582420"/>
          </a:xfrm>
          <a:prstGeom prst="roundRect">
            <a:avLst>
              <a:gd fmla="val 16667" name="adj"/>
            </a:avLst>
          </a:prstGeom>
          <a:solidFill>
            <a:schemeClr val="accent3"/>
          </a:solidFill>
          <a:ln cap="flat" cmpd="sng" w="25400">
            <a:solidFill>
              <a:srgbClr val="4E7D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20"/>
          <p:cNvSpPr/>
          <p:nvPr/>
        </p:nvSpPr>
        <p:spPr>
          <a:xfrm>
            <a:off x="7678420" y="2118995"/>
            <a:ext cx="1647825" cy="1582420"/>
          </a:xfrm>
          <a:prstGeom prst="roundRect">
            <a:avLst>
              <a:gd fmla="val 16667" name="adj"/>
            </a:avLst>
          </a:prstGeom>
          <a:solidFill>
            <a:schemeClr val="dk1"/>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8" name="Google Shape;138;p20"/>
          <p:cNvSpPr/>
          <p:nvPr/>
        </p:nvSpPr>
        <p:spPr>
          <a:xfrm>
            <a:off x="7647575" y="4237628"/>
            <a:ext cx="1647900" cy="1582500"/>
          </a:xfrm>
          <a:prstGeom prst="roundRect">
            <a:avLst>
              <a:gd fmla="val 16667" name="adj"/>
            </a:avLst>
          </a:prstGeom>
          <a:solidFill>
            <a:srgbClr val="BFBFB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9" name="Google Shape;139;p20"/>
          <p:cNvSpPr/>
          <p:nvPr/>
        </p:nvSpPr>
        <p:spPr>
          <a:xfrm>
            <a:off x="9740900" y="4236720"/>
            <a:ext cx="1647825" cy="1582420"/>
          </a:xfrm>
          <a:prstGeom prst="roundRect">
            <a:avLst>
              <a:gd fmla="val 16667" name="adj"/>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相机1" id="140" name="Google Shape;140;p20"/>
          <p:cNvPicPr preferRelativeResize="0"/>
          <p:nvPr/>
        </p:nvPicPr>
        <p:blipFill rotWithShape="1">
          <a:blip r:embed="rId4">
            <a:alphaModFix/>
          </a:blip>
          <a:srcRect b="0" l="0" r="0" t="0"/>
          <a:stretch/>
        </p:blipFill>
        <p:spPr>
          <a:xfrm>
            <a:off x="9983470" y="4483100"/>
            <a:ext cx="1162050" cy="1162050"/>
          </a:xfrm>
          <a:prstGeom prst="rect">
            <a:avLst/>
          </a:prstGeom>
          <a:noFill/>
          <a:ln>
            <a:noFill/>
          </a:ln>
        </p:spPr>
      </p:pic>
      <p:pic>
        <p:nvPicPr>
          <p:cNvPr descr="步数" id="141" name="Google Shape;141;p20"/>
          <p:cNvPicPr preferRelativeResize="0"/>
          <p:nvPr/>
        </p:nvPicPr>
        <p:blipFill rotWithShape="1">
          <a:blip r:embed="rId5">
            <a:alphaModFix/>
          </a:blip>
          <a:srcRect b="0" l="0" r="0" t="0"/>
          <a:stretch/>
        </p:blipFill>
        <p:spPr>
          <a:xfrm>
            <a:off x="7743825" y="2187575"/>
            <a:ext cx="1530985" cy="1530985"/>
          </a:xfrm>
          <a:prstGeom prst="rect">
            <a:avLst/>
          </a:prstGeom>
          <a:noFill/>
          <a:ln>
            <a:noFill/>
          </a:ln>
        </p:spPr>
      </p:pic>
      <p:pic>
        <p:nvPicPr>
          <p:cNvPr descr="地点定位_o (1)" id="142" name="Google Shape;142;p20"/>
          <p:cNvPicPr preferRelativeResize="0"/>
          <p:nvPr/>
        </p:nvPicPr>
        <p:blipFill rotWithShape="1">
          <a:blip r:embed="rId6">
            <a:alphaModFix/>
          </a:blip>
          <a:srcRect b="0" l="0" r="0" t="0"/>
          <a:stretch/>
        </p:blipFill>
        <p:spPr>
          <a:xfrm>
            <a:off x="9751060" y="2118360"/>
            <a:ext cx="1582420" cy="1582420"/>
          </a:xfrm>
          <a:prstGeom prst="rect">
            <a:avLst/>
          </a:prstGeom>
          <a:noFill/>
          <a:ln>
            <a:noFill/>
          </a:ln>
        </p:spPr>
      </p:pic>
      <p:pic>
        <p:nvPicPr>
          <p:cNvPr descr="yundong" id="143" name="Google Shape;143;p20"/>
          <p:cNvPicPr preferRelativeResize="0"/>
          <p:nvPr/>
        </p:nvPicPr>
        <p:blipFill rotWithShape="1">
          <a:blip r:embed="rId7">
            <a:alphaModFix/>
          </a:blip>
          <a:srcRect b="0" l="0" r="0" t="0"/>
          <a:stretch/>
        </p:blipFill>
        <p:spPr>
          <a:xfrm>
            <a:off x="7815580" y="4413250"/>
            <a:ext cx="1311275" cy="1311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智能手机 轮廓" id="148" name="Google Shape;148;p21"/>
          <p:cNvPicPr preferRelativeResize="0"/>
          <p:nvPr>
            <p:ph idx="1" type="body"/>
          </p:nvPr>
        </p:nvPicPr>
        <p:blipFill rotWithShape="1">
          <a:blip r:embed="rId3">
            <a:alphaModFix/>
          </a:blip>
          <a:srcRect b="0" l="0" r="0" t="0"/>
          <a:stretch/>
        </p:blipFill>
        <p:spPr>
          <a:xfrm>
            <a:off x="7781925" y="5778499"/>
            <a:ext cx="914400" cy="914400"/>
          </a:xfrm>
          <a:prstGeom prst="rect">
            <a:avLst/>
          </a:prstGeom>
          <a:noFill/>
          <a:ln>
            <a:noFill/>
          </a:ln>
        </p:spPr>
      </p:pic>
      <p:sp>
        <p:nvSpPr>
          <p:cNvPr id="149" name="Google Shape;14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手机屏幕截图&#10;&#10;描述已自动生成" id="150" name="Google Shape;150;p21"/>
          <p:cNvPicPr preferRelativeResize="0"/>
          <p:nvPr/>
        </p:nvPicPr>
        <p:blipFill rotWithShape="1">
          <a:blip r:embed="rId4">
            <a:alphaModFix/>
          </a:blip>
          <a:srcRect b="0" l="0" r="0" t="0"/>
          <a:stretch/>
        </p:blipFill>
        <p:spPr>
          <a:xfrm>
            <a:off x="340971" y="1271587"/>
            <a:ext cx="11510058" cy="4450556"/>
          </a:xfrm>
          <a:prstGeom prst="rect">
            <a:avLst/>
          </a:prstGeom>
          <a:noFill/>
          <a:ln>
            <a:noFill/>
          </a:ln>
        </p:spPr>
      </p:pic>
      <p:sp>
        <p:nvSpPr>
          <p:cNvPr id="151" name="Google Shape;151;p21"/>
          <p:cNvSpPr txBox="1"/>
          <p:nvPr/>
        </p:nvSpPr>
        <p:spPr>
          <a:xfrm>
            <a:off x="4267200" y="300831"/>
            <a:ext cx="4205288" cy="44837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12069"/>
              </a:buClr>
              <a:buSzPts val="4000"/>
              <a:buFont typeface="Arial"/>
              <a:buNone/>
            </a:pPr>
            <a:r>
              <a:rPr b="0" i="0" lang="zh-CN" sz="4000" u="none" cap="none" strike="noStrike">
                <a:solidFill>
                  <a:srgbClr val="012069"/>
                </a:solidFill>
                <a:latin typeface="Times"/>
                <a:ea typeface="Times"/>
                <a:cs typeface="Times"/>
                <a:sym typeface="Times"/>
              </a:rPr>
              <a:t>Interact Diagram</a:t>
            </a:r>
            <a:endParaRPr b="0" i="0" sz="4000" u="none" cap="none" strike="noStrike">
              <a:solidFill>
                <a:srgbClr val="012069"/>
              </a:solidFill>
              <a:latin typeface="Times"/>
              <a:ea typeface="Times"/>
              <a:cs typeface="Times"/>
              <a:sym typeface="Times"/>
            </a:endParaRPr>
          </a:p>
        </p:txBody>
      </p:sp>
      <p:cxnSp>
        <p:nvCxnSpPr>
          <p:cNvPr id="152" name="Google Shape;152;p21"/>
          <p:cNvCxnSpPr>
            <a:stCxn id="150" idx="2"/>
          </p:cNvCxnSpPr>
          <p:nvPr/>
        </p:nvCxnSpPr>
        <p:spPr>
          <a:xfrm>
            <a:off x="6096000" y="5722143"/>
            <a:ext cx="1686000" cy="513600"/>
          </a:xfrm>
          <a:prstGeom prst="straightConnector1">
            <a:avLst/>
          </a:prstGeom>
          <a:noFill/>
          <a:ln cap="flat" cmpd="sng" w="9525">
            <a:solidFill>
              <a:schemeClr val="dk1"/>
            </a:solidFill>
            <a:prstDash val="solid"/>
            <a:miter lim="800000"/>
            <a:headEnd len="lg" w="lg" type="triangle"/>
            <a:tailEnd len="lg" w="lg"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2"/>
          <p:cNvSpPr txBox="1"/>
          <p:nvPr>
            <p:ph idx="1" type="body"/>
          </p:nvPr>
        </p:nvSpPr>
        <p:spPr>
          <a:xfrm>
            <a:off x="838200" y="1784350"/>
            <a:ext cx="7384415" cy="4164965"/>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lang="zh-CN" sz="2400">
                <a:latin typeface="Times New Roman"/>
                <a:ea typeface="Times New Roman"/>
                <a:cs typeface="Times New Roman"/>
                <a:sym typeface="Times New Roman"/>
              </a:rPr>
              <a:t>    </a:t>
            </a:r>
            <a:r>
              <a:rPr lang="zh-CN" sz="2000">
                <a:latin typeface="Times New Roman"/>
                <a:ea typeface="Times New Roman"/>
                <a:cs typeface="Times New Roman"/>
                <a:sym typeface="Times New Roman"/>
              </a:rPr>
              <a:t>SPI Connection</a:t>
            </a:r>
            <a:endParaRPr sz="2000">
              <a:latin typeface="Times New Roman"/>
              <a:ea typeface="Times New Roman"/>
              <a:cs typeface="Times New Roman"/>
              <a:sym typeface="Times New Roman"/>
            </a:endParaRPr>
          </a:p>
          <a:p>
            <a:pPr indent="-342900" lvl="0" marL="457200" rtl="0" algn="l">
              <a:lnSpc>
                <a:spcPct val="90000"/>
              </a:lnSpc>
              <a:spcBef>
                <a:spcPts val="1000"/>
              </a:spcBef>
              <a:spcAft>
                <a:spcPts val="0"/>
              </a:spcAft>
              <a:buClr>
                <a:schemeClr val="dk1"/>
              </a:buClr>
              <a:buSzPts val="1800"/>
              <a:buChar char="•"/>
            </a:pPr>
            <a:r>
              <a:rPr lang="zh-CN" sz="2000">
                <a:latin typeface="Times New Roman"/>
                <a:ea typeface="Times New Roman"/>
                <a:cs typeface="Times New Roman"/>
                <a:sym typeface="Times New Roman"/>
              </a:rPr>
              <a:t>Connect the SDI (Data Input) pin of the BMA400 to the MOSI (Master Output Slave Input) pin on the ESP32.</a:t>
            </a:r>
            <a:endParaRPr sz="2000">
              <a:latin typeface="Times New Roman"/>
              <a:ea typeface="Times New Roman"/>
              <a:cs typeface="Times New Roman"/>
              <a:sym typeface="Times New Roman"/>
            </a:endParaRPr>
          </a:p>
          <a:p>
            <a:pPr indent="-342900" lvl="0" marL="457200" rtl="0" algn="l">
              <a:lnSpc>
                <a:spcPct val="90000"/>
              </a:lnSpc>
              <a:spcBef>
                <a:spcPts val="1000"/>
              </a:spcBef>
              <a:spcAft>
                <a:spcPts val="0"/>
              </a:spcAft>
              <a:buClr>
                <a:schemeClr val="dk1"/>
              </a:buClr>
              <a:buSzPts val="1800"/>
              <a:buChar char="•"/>
            </a:pPr>
            <a:r>
              <a:rPr lang="zh-CN" sz="2000">
                <a:latin typeface="Times New Roman"/>
                <a:ea typeface="Times New Roman"/>
                <a:cs typeface="Times New Roman"/>
                <a:sym typeface="Times New Roman"/>
              </a:rPr>
              <a:t>Connect the SDO (Data Output) pin of the BMA400 to the MISO (Master Input Slave Output) pin on the ESP32.</a:t>
            </a:r>
            <a:endParaRPr sz="2000">
              <a:latin typeface="Times New Roman"/>
              <a:ea typeface="Times New Roman"/>
              <a:cs typeface="Times New Roman"/>
              <a:sym typeface="Times New Roman"/>
            </a:endParaRPr>
          </a:p>
          <a:p>
            <a:pPr indent="-342900" lvl="0" marL="457200" rtl="0" algn="l">
              <a:lnSpc>
                <a:spcPct val="90000"/>
              </a:lnSpc>
              <a:spcBef>
                <a:spcPts val="1000"/>
              </a:spcBef>
              <a:spcAft>
                <a:spcPts val="0"/>
              </a:spcAft>
              <a:buClr>
                <a:schemeClr val="dk1"/>
              </a:buClr>
              <a:buSzPts val="1800"/>
              <a:buChar char="•"/>
            </a:pPr>
            <a:r>
              <a:rPr lang="zh-CN" sz="2000">
                <a:latin typeface="Times New Roman"/>
                <a:ea typeface="Times New Roman"/>
                <a:cs typeface="Times New Roman"/>
                <a:sym typeface="Times New Roman"/>
              </a:rPr>
              <a:t>Connect the SCK (Clock) pin of the BMA400 to the SCK (Clock) pin on the ESP32.</a:t>
            </a:r>
            <a:endParaRPr sz="2000">
              <a:latin typeface="Times New Roman"/>
              <a:ea typeface="Times New Roman"/>
              <a:cs typeface="Times New Roman"/>
              <a:sym typeface="Times New Roman"/>
            </a:endParaRPr>
          </a:p>
          <a:p>
            <a:pPr indent="-342900" lvl="0" marL="457200" rtl="0" algn="l">
              <a:lnSpc>
                <a:spcPct val="90000"/>
              </a:lnSpc>
              <a:spcBef>
                <a:spcPts val="1000"/>
              </a:spcBef>
              <a:spcAft>
                <a:spcPts val="0"/>
              </a:spcAft>
              <a:buClr>
                <a:schemeClr val="dk1"/>
              </a:buClr>
              <a:buSzPts val="1800"/>
              <a:buChar char="•"/>
            </a:pPr>
            <a:r>
              <a:rPr lang="zh-CN" sz="2000">
                <a:latin typeface="Times New Roman"/>
                <a:ea typeface="Times New Roman"/>
                <a:cs typeface="Times New Roman"/>
                <a:sym typeface="Times New Roman"/>
              </a:rPr>
              <a:t>Connect the CS (Chip Select) pin of the BMA400 to any designated CS pin on the ESP32.</a:t>
            </a:r>
            <a:endParaRPr sz="2000">
              <a:latin typeface="Times New Roman"/>
              <a:ea typeface="Times New Roman"/>
              <a:cs typeface="Times New Roman"/>
              <a:sym typeface="Times New Roman"/>
            </a:endParaRPr>
          </a:p>
        </p:txBody>
      </p:sp>
      <p:sp>
        <p:nvSpPr>
          <p:cNvPr id="158" name="Google Shape;158;p22"/>
          <p:cNvSpPr txBox="1"/>
          <p:nvPr>
            <p:ph type="title"/>
          </p:nvPr>
        </p:nvSpPr>
        <p:spPr>
          <a:xfrm>
            <a:off x="838200" y="462708"/>
            <a:ext cx="10515600" cy="10906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zh-CN" sz="5400">
                <a:latin typeface="Times"/>
                <a:ea typeface="Times"/>
                <a:cs typeface="Times"/>
                <a:sym typeface="Times"/>
              </a:rPr>
              <a:t>Accelerometer: BMA400</a:t>
            </a:r>
            <a:endParaRPr sz="5400">
              <a:latin typeface="Times"/>
              <a:ea typeface="Times"/>
              <a:cs typeface="Times"/>
              <a:sym typeface="Times"/>
            </a:endParaRPr>
          </a:p>
        </p:txBody>
      </p:sp>
      <p:sp>
        <p:nvSpPr>
          <p:cNvPr id="159" name="Google Shape;15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5 22.05.31" id="160" name="Google Shape;160;p22"/>
          <p:cNvPicPr preferRelativeResize="0"/>
          <p:nvPr/>
        </p:nvPicPr>
        <p:blipFill rotWithShape="1">
          <a:blip r:embed="rId3">
            <a:alphaModFix/>
          </a:blip>
          <a:srcRect b="0" l="0" r="0" t="0"/>
          <a:stretch/>
        </p:blipFill>
        <p:spPr>
          <a:xfrm>
            <a:off x="815975" y="6314440"/>
            <a:ext cx="3702685" cy="419100"/>
          </a:xfrm>
          <a:prstGeom prst="rect">
            <a:avLst/>
          </a:prstGeom>
          <a:noFill/>
          <a:ln>
            <a:noFill/>
          </a:ln>
        </p:spPr>
      </p:pic>
      <p:pic>
        <p:nvPicPr>
          <p:cNvPr descr="414je3hvQKL._SX522_" id="161" name="Google Shape;161;p22"/>
          <p:cNvPicPr preferRelativeResize="0"/>
          <p:nvPr/>
        </p:nvPicPr>
        <p:blipFill rotWithShape="1">
          <a:blip r:embed="rId4">
            <a:alphaModFix/>
          </a:blip>
          <a:srcRect b="0" l="0" r="0" t="0"/>
          <a:stretch/>
        </p:blipFill>
        <p:spPr>
          <a:xfrm>
            <a:off x="8400415" y="1720850"/>
            <a:ext cx="2894965" cy="2382520"/>
          </a:xfrm>
          <a:prstGeom prst="rect">
            <a:avLst/>
          </a:prstGeom>
          <a:noFill/>
          <a:ln>
            <a:noFill/>
          </a:ln>
        </p:spPr>
      </p:pic>
      <p:pic>
        <p:nvPicPr>
          <p:cNvPr descr="电子设备&#10;&#10;描述已自动生成" id="162" name="Google Shape;162;p22"/>
          <p:cNvPicPr preferRelativeResize="0"/>
          <p:nvPr/>
        </p:nvPicPr>
        <p:blipFill rotWithShape="1">
          <a:blip r:embed="rId5">
            <a:alphaModFix/>
          </a:blip>
          <a:srcRect b="29196" l="35559" r="34522" t="26620"/>
          <a:stretch/>
        </p:blipFill>
        <p:spPr>
          <a:xfrm>
            <a:off x="8400415" y="3829685"/>
            <a:ext cx="2969895" cy="2268855"/>
          </a:xfrm>
          <a:prstGeom prst="rect">
            <a:avLst/>
          </a:prstGeom>
          <a:noFill/>
          <a:ln>
            <a:noFill/>
          </a:ln>
        </p:spPr>
      </p:pic>
      <p:sp>
        <p:nvSpPr>
          <p:cNvPr id="163" name="Google Shape;163;p22"/>
          <p:cNvSpPr txBox="1"/>
          <p:nvPr/>
        </p:nvSpPr>
        <p:spPr>
          <a:xfrm>
            <a:off x="838200" y="5977988"/>
            <a:ext cx="73242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rgbClr val="012069"/>
                </a:solidFill>
                <a:latin typeface="Arial"/>
                <a:ea typeface="Arial"/>
                <a:cs typeface="Arial"/>
                <a:sym typeface="Arial"/>
              </a:rPr>
              <a:t>[3]https://www.bosch-sensortec.com/products/motion-sensors/accelerometers/bma400/</a:t>
            </a:r>
            <a:endParaRPr b="0" i="0" sz="1400" u="none" cap="none" strike="noStrike">
              <a:solidFill>
                <a:srgbClr val="01206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23"/>
          <p:cNvSpPr txBox="1"/>
          <p:nvPr>
            <p:ph type="title"/>
          </p:nvPr>
        </p:nvSpPr>
        <p:spPr>
          <a:xfrm>
            <a:off x="838200" y="462708"/>
            <a:ext cx="10515600" cy="1090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zh-CN" sz="5400">
                <a:latin typeface="Times"/>
                <a:ea typeface="Times"/>
                <a:cs typeface="Times"/>
                <a:sym typeface="Times"/>
              </a:rPr>
              <a:t>Accelerometer: BMA400</a:t>
            </a:r>
            <a:endParaRPr sz="5400">
              <a:latin typeface="Times"/>
              <a:ea typeface="Times"/>
              <a:cs typeface="Times"/>
              <a:sym typeface="Times"/>
            </a:endParaRPr>
          </a:p>
        </p:txBody>
      </p:sp>
      <p:sp>
        <p:nvSpPr>
          <p:cNvPr id="169" name="Google Shape;169;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5 22.05.31" id="170" name="Google Shape;170;p23"/>
          <p:cNvPicPr preferRelativeResize="0"/>
          <p:nvPr/>
        </p:nvPicPr>
        <p:blipFill rotWithShape="1">
          <a:blip r:embed="rId3">
            <a:alphaModFix/>
          </a:blip>
          <a:srcRect b="0" l="0" r="0" t="0"/>
          <a:stretch/>
        </p:blipFill>
        <p:spPr>
          <a:xfrm>
            <a:off x="815975" y="6314440"/>
            <a:ext cx="3702685" cy="419100"/>
          </a:xfrm>
          <a:prstGeom prst="rect">
            <a:avLst/>
          </a:prstGeom>
          <a:noFill/>
          <a:ln>
            <a:noFill/>
          </a:ln>
        </p:spPr>
      </p:pic>
      <p:pic>
        <p:nvPicPr>
          <p:cNvPr descr="414je3hvQKL._SX522_" id="171" name="Google Shape;171;p23"/>
          <p:cNvPicPr preferRelativeResize="0"/>
          <p:nvPr/>
        </p:nvPicPr>
        <p:blipFill rotWithShape="1">
          <a:blip r:embed="rId4">
            <a:alphaModFix/>
          </a:blip>
          <a:srcRect b="0" l="0" r="0" t="0"/>
          <a:stretch/>
        </p:blipFill>
        <p:spPr>
          <a:xfrm>
            <a:off x="8400415" y="1720850"/>
            <a:ext cx="2894965" cy="2382520"/>
          </a:xfrm>
          <a:prstGeom prst="rect">
            <a:avLst/>
          </a:prstGeom>
          <a:noFill/>
          <a:ln>
            <a:noFill/>
          </a:ln>
        </p:spPr>
      </p:pic>
      <p:pic>
        <p:nvPicPr>
          <p:cNvPr descr="电子设备&#10;&#10;描述已自动生成" id="172" name="Google Shape;172;p23"/>
          <p:cNvPicPr preferRelativeResize="0"/>
          <p:nvPr/>
        </p:nvPicPr>
        <p:blipFill rotWithShape="1">
          <a:blip r:embed="rId5">
            <a:alphaModFix/>
          </a:blip>
          <a:srcRect b="29196" l="35557" r="34525" t="26620"/>
          <a:stretch/>
        </p:blipFill>
        <p:spPr>
          <a:xfrm>
            <a:off x="8400415" y="3829685"/>
            <a:ext cx="2969894" cy="2268855"/>
          </a:xfrm>
          <a:prstGeom prst="rect">
            <a:avLst/>
          </a:prstGeom>
          <a:noFill/>
          <a:ln>
            <a:noFill/>
          </a:ln>
        </p:spPr>
      </p:pic>
      <p:sp>
        <p:nvSpPr>
          <p:cNvPr id="173" name="Google Shape;173;p23"/>
          <p:cNvSpPr txBox="1"/>
          <p:nvPr/>
        </p:nvSpPr>
        <p:spPr>
          <a:xfrm>
            <a:off x="838200" y="5977988"/>
            <a:ext cx="732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rgbClr val="012069"/>
                </a:solidFill>
                <a:latin typeface="Arial"/>
                <a:ea typeface="Arial"/>
                <a:cs typeface="Arial"/>
                <a:sym typeface="Arial"/>
              </a:rPr>
              <a:t>[3]https://www.bosch-sensortec.com/products/motion-sensors/accelerometers/bma400/</a:t>
            </a:r>
            <a:endParaRPr b="0" i="0" sz="1400" u="none" cap="none" strike="noStrike">
              <a:solidFill>
                <a:srgbClr val="012069"/>
              </a:solidFill>
              <a:latin typeface="Arial"/>
              <a:ea typeface="Arial"/>
              <a:cs typeface="Arial"/>
              <a:sym typeface="Arial"/>
            </a:endParaRPr>
          </a:p>
        </p:txBody>
      </p:sp>
      <p:pic>
        <p:nvPicPr>
          <p:cNvPr id="174" name="Google Shape;174;p23"/>
          <p:cNvPicPr preferRelativeResize="0"/>
          <p:nvPr/>
        </p:nvPicPr>
        <p:blipFill>
          <a:blip r:embed="rId6">
            <a:alphaModFix/>
          </a:blip>
          <a:stretch>
            <a:fillRect/>
          </a:stretch>
        </p:blipFill>
        <p:spPr>
          <a:xfrm>
            <a:off x="838200" y="1974600"/>
            <a:ext cx="7324198" cy="37400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4"/>
          <p:cNvSpPr txBox="1"/>
          <p:nvPr>
            <p:ph type="title"/>
          </p:nvPr>
        </p:nvSpPr>
        <p:spPr>
          <a:xfrm>
            <a:off x="838200" y="462708"/>
            <a:ext cx="10515600" cy="1090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zh-CN" sz="5400">
                <a:latin typeface="Times"/>
                <a:ea typeface="Times"/>
                <a:cs typeface="Times"/>
                <a:sym typeface="Times"/>
              </a:rPr>
              <a:t>Accelerometer: BMA400</a:t>
            </a:r>
            <a:endParaRPr sz="5400">
              <a:latin typeface="Times"/>
              <a:ea typeface="Times"/>
              <a:cs typeface="Times"/>
              <a:sym typeface="Times"/>
            </a:endParaRPr>
          </a:p>
        </p:txBody>
      </p:sp>
      <p:sp>
        <p:nvSpPr>
          <p:cNvPr id="180" name="Google Shape;180;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5 22.05.31" id="181" name="Google Shape;181;p24"/>
          <p:cNvPicPr preferRelativeResize="0"/>
          <p:nvPr/>
        </p:nvPicPr>
        <p:blipFill rotWithShape="1">
          <a:blip r:embed="rId3">
            <a:alphaModFix/>
          </a:blip>
          <a:srcRect b="0" l="0" r="0" t="0"/>
          <a:stretch/>
        </p:blipFill>
        <p:spPr>
          <a:xfrm>
            <a:off x="815975" y="6314440"/>
            <a:ext cx="3702685" cy="419100"/>
          </a:xfrm>
          <a:prstGeom prst="rect">
            <a:avLst/>
          </a:prstGeom>
          <a:noFill/>
          <a:ln>
            <a:noFill/>
          </a:ln>
        </p:spPr>
      </p:pic>
      <p:pic>
        <p:nvPicPr>
          <p:cNvPr descr="414je3hvQKL._SX522_" id="182" name="Google Shape;182;p24"/>
          <p:cNvPicPr preferRelativeResize="0"/>
          <p:nvPr/>
        </p:nvPicPr>
        <p:blipFill rotWithShape="1">
          <a:blip r:embed="rId4">
            <a:alphaModFix/>
          </a:blip>
          <a:srcRect b="0" l="0" r="0" t="0"/>
          <a:stretch/>
        </p:blipFill>
        <p:spPr>
          <a:xfrm>
            <a:off x="8400415" y="1720850"/>
            <a:ext cx="2894965" cy="2382520"/>
          </a:xfrm>
          <a:prstGeom prst="rect">
            <a:avLst/>
          </a:prstGeom>
          <a:noFill/>
          <a:ln>
            <a:noFill/>
          </a:ln>
        </p:spPr>
      </p:pic>
      <p:pic>
        <p:nvPicPr>
          <p:cNvPr descr="电子设备&#10;&#10;描述已自动生成" id="183" name="Google Shape;183;p24"/>
          <p:cNvPicPr preferRelativeResize="0"/>
          <p:nvPr/>
        </p:nvPicPr>
        <p:blipFill rotWithShape="1">
          <a:blip r:embed="rId5">
            <a:alphaModFix/>
          </a:blip>
          <a:srcRect b="29196" l="35557" r="34525" t="26620"/>
          <a:stretch/>
        </p:blipFill>
        <p:spPr>
          <a:xfrm>
            <a:off x="8400415" y="3829685"/>
            <a:ext cx="2969894" cy="2268855"/>
          </a:xfrm>
          <a:prstGeom prst="rect">
            <a:avLst/>
          </a:prstGeom>
          <a:noFill/>
          <a:ln>
            <a:noFill/>
          </a:ln>
        </p:spPr>
      </p:pic>
      <p:sp>
        <p:nvSpPr>
          <p:cNvPr id="184" name="Google Shape;184;p24"/>
          <p:cNvSpPr txBox="1"/>
          <p:nvPr/>
        </p:nvSpPr>
        <p:spPr>
          <a:xfrm>
            <a:off x="838200" y="5977988"/>
            <a:ext cx="732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rgbClr val="012069"/>
                </a:solidFill>
                <a:latin typeface="Arial"/>
                <a:ea typeface="Arial"/>
                <a:cs typeface="Arial"/>
                <a:sym typeface="Arial"/>
              </a:rPr>
              <a:t>[3]https://www.bosch-sensortec.com/products/motion-sensors/accelerometers/bma400/</a:t>
            </a:r>
            <a:endParaRPr b="0" i="0" sz="1400" u="none" cap="none" strike="noStrike">
              <a:solidFill>
                <a:srgbClr val="012069"/>
              </a:solidFill>
              <a:latin typeface="Arial"/>
              <a:ea typeface="Arial"/>
              <a:cs typeface="Arial"/>
              <a:sym typeface="Arial"/>
            </a:endParaRPr>
          </a:p>
        </p:txBody>
      </p:sp>
      <p:pic>
        <p:nvPicPr>
          <p:cNvPr id="185" name="Google Shape;185;p24"/>
          <p:cNvPicPr preferRelativeResize="0"/>
          <p:nvPr/>
        </p:nvPicPr>
        <p:blipFill>
          <a:blip r:embed="rId6">
            <a:alphaModFix/>
          </a:blip>
          <a:stretch>
            <a:fillRect/>
          </a:stretch>
        </p:blipFill>
        <p:spPr>
          <a:xfrm>
            <a:off x="979550" y="1782108"/>
            <a:ext cx="6704991" cy="41196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25"/>
          <p:cNvSpPr txBox="1"/>
          <p:nvPr>
            <p:ph type="title"/>
          </p:nvPr>
        </p:nvSpPr>
        <p:spPr>
          <a:xfrm>
            <a:off x="838200" y="462708"/>
            <a:ext cx="10515600" cy="10906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zh-CN" sz="5400">
                <a:latin typeface="Times"/>
                <a:ea typeface="Times"/>
                <a:cs typeface="Times"/>
                <a:sym typeface="Times"/>
              </a:rPr>
              <a:t>GPS Module: NEO-6M</a:t>
            </a:r>
            <a:endParaRPr sz="5400">
              <a:latin typeface="Times"/>
              <a:ea typeface="Times"/>
              <a:cs typeface="Times"/>
              <a:sym typeface="Times"/>
            </a:endParaRPr>
          </a:p>
        </p:txBody>
      </p:sp>
      <p:sp>
        <p:nvSpPr>
          <p:cNvPr id="191" name="Google Shape;191;p25"/>
          <p:cNvSpPr txBox="1"/>
          <p:nvPr>
            <p:ph idx="1" type="body"/>
          </p:nvPr>
        </p:nvSpPr>
        <p:spPr>
          <a:xfrm>
            <a:off x="815975" y="2342515"/>
            <a:ext cx="6861175" cy="288671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zh-CN" sz="2000">
                <a:latin typeface="Times"/>
                <a:ea typeface="Times"/>
                <a:cs typeface="Times"/>
                <a:sym typeface="Times"/>
              </a:rPr>
              <a:t>UART Connection</a:t>
            </a:r>
            <a:endParaRPr sz="2000">
              <a:latin typeface="Times"/>
              <a:ea typeface="Times"/>
              <a:cs typeface="Times"/>
              <a:sym typeface="Times"/>
            </a:endParaRPr>
          </a:p>
          <a:p>
            <a:pPr indent="-342900" lvl="0" marL="457200" rtl="0" algn="l">
              <a:lnSpc>
                <a:spcPct val="90000"/>
              </a:lnSpc>
              <a:spcBef>
                <a:spcPts val="1000"/>
              </a:spcBef>
              <a:spcAft>
                <a:spcPts val="0"/>
              </a:spcAft>
              <a:buSzPts val="1800"/>
              <a:buChar char="•"/>
            </a:pPr>
            <a:r>
              <a:rPr lang="zh-CN" sz="2000">
                <a:latin typeface="Times"/>
                <a:ea typeface="Times"/>
                <a:cs typeface="Times"/>
                <a:sym typeface="Times"/>
              </a:rPr>
              <a:t>Connect the TX (Transmit) pin of the NEO-6M to the RX (Receive) pin of the ESP32.</a:t>
            </a:r>
            <a:endParaRPr sz="2000">
              <a:latin typeface="Times"/>
              <a:ea typeface="Times"/>
              <a:cs typeface="Times"/>
              <a:sym typeface="Times"/>
            </a:endParaRPr>
          </a:p>
          <a:p>
            <a:pPr indent="-342900" lvl="0" marL="457200" rtl="0" algn="l">
              <a:lnSpc>
                <a:spcPct val="90000"/>
              </a:lnSpc>
              <a:spcBef>
                <a:spcPts val="1000"/>
              </a:spcBef>
              <a:spcAft>
                <a:spcPts val="0"/>
              </a:spcAft>
              <a:buSzPts val="1800"/>
              <a:buChar char="•"/>
            </a:pPr>
            <a:r>
              <a:rPr lang="zh-CN" sz="2000">
                <a:latin typeface="Times"/>
                <a:ea typeface="Times"/>
                <a:cs typeface="Times"/>
                <a:sym typeface="Times"/>
              </a:rPr>
              <a:t>Connect the RX (Receive) pin of the NEO-6M to the TX (Transmit) pin of the ESP32.</a:t>
            </a:r>
            <a:endParaRPr sz="2400">
              <a:latin typeface="Times"/>
              <a:ea typeface="Times"/>
              <a:cs typeface="Times"/>
              <a:sym typeface="Times"/>
            </a:endParaRPr>
          </a:p>
        </p:txBody>
      </p:sp>
      <p:sp>
        <p:nvSpPr>
          <p:cNvPr id="192" name="Google Shape;19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5 22.05.31" id="193" name="Google Shape;193;p25"/>
          <p:cNvPicPr preferRelativeResize="0"/>
          <p:nvPr/>
        </p:nvPicPr>
        <p:blipFill rotWithShape="1">
          <a:blip r:embed="rId3">
            <a:alphaModFix/>
          </a:blip>
          <a:srcRect b="0" l="0" r="0" t="0"/>
          <a:stretch/>
        </p:blipFill>
        <p:spPr>
          <a:xfrm>
            <a:off x="815975" y="6314440"/>
            <a:ext cx="3702685" cy="419100"/>
          </a:xfrm>
          <a:prstGeom prst="rect">
            <a:avLst/>
          </a:prstGeom>
          <a:noFill/>
          <a:ln>
            <a:noFill/>
          </a:ln>
        </p:spPr>
      </p:pic>
      <p:pic>
        <p:nvPicPr>
          <p:cNvPr descr="71E596lvn7L._AC_SX679_" id="194" name="Google Shape;194;p25"/>
          <p:cNvPicPr preferRelativeResize="0"/>
          <p:nvPr/>
        </p:nvPicPr>
        <p:blipFill rotWithShape="1">
          <a:blip r:embed="rId4">
            <a:alphaModFix/>
          </a:blip>
          <a:srcRect b="0" l="0" r="0" t="0"/>
          <a:stretch/>
        </p:blipFill>
        <p:spPr>
          <a:xfrm>
            <a:off x="8012430" y="2279015"/>
            <a:ext cx="3500755" cy="3351530"/>
          </a:xfrm>
          <a:prstGeom prst="rect">
            <a:avLst/>
          </a:prstGeom>
          <a:noFill/>
          <a:ln>
            <a:noFill/>
          </a:ln>
        </p:spPr>
      </p:pic>
      <p:sp>
        <p:nvSpPr>
          <p:cNvPr id="195" name="Google Shape;195;p25"/>
          <p:cNvSpPr txBox="1"/>
          <p:nvPr/>
        </p:nvSpPr>
        <p:spPr>
          <a:xfrm>
            <a:off x="1001629" y="6009186"/>
            <a:ext cx="60939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rgbClr val="012069"/>
                </a:solidFill>
                <a:latin typeface="Arial"/>
                <a:ea typeface="Arial"/>
                <a:cs typeface="Arial"/>
                <a:sym typeface="Arial"/>
              </a:rPr>
              <a:t>[4] https://www.u-blox.com/en/product/neo-6-series</a:t>
            </a:r>
            <a:endParaRPr b="0" i="0" sz="1400" u="none" cap="none" strike="noStrike">
              <a:solidFill>
                <a:srgbClr val="01206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26"/>
          <p:cNvSpPr txBox="1"/>
          <p:nvPr>
            <p:ph type="title"/>
          </p:nvPr>
        </p:nvSpPr>
        <p:spPr>
          <a:xfrm>
            <a:off x="838200" y="462915"/>
            <a:ext cx="10515600" cy="8661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zh-CN" sz="5400">
                <a:latin typeface="Times New Roman"/>
                <a:ea typeface="Times New Roman"/>
                <a:cs typeface="Times New Roman"/>
                <a:sym typeface="Times New Roman"/>
              </a:rPr>
              <a:t>Camera - ESP32-CAM</a:t>
            </a:r>
            <a:endParaRPr>
              <a:latin typeface="Times New Roman"/>
              <a:ea typeface="Times New Roman"/>
              <a:cs typeface="Times New Roman"/>
              <a:sym typeface="Times New Roman"/>
            </a:endParaRPr>
          </a:p>
        </p:txBody>
      </p:sp>
      <p:sp>
        <p:nvSpPr>
          <p:cNvPr id="201" name="Google Shape;20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5 22.05.31" id="202" name="Google Shape;202;p26"/>
          <p:cNvPicPr preferRelativeResize="0"/>
          <p:nvPr/>
        </p:nvPicPr>
        <p:blipFill rotWithShape="1">
          <a:blip r:embed="rId3">
            <a:alphaModFix/>
          </a:blip>
          <a:srcRect b="0" l="0" r="0" t="0"/>
          <a:stretch/>
        </p:blipFill>
        <p:spPr>
          <a:xfrm>
            <a:off x="815975" y="6314440"/>
            <a:ext cx="3702685" cy="419100"/>
          </a:xfrm>
          <a:prstGeom prst="rect">
            <a:avLst/>
          </a:prstGeom>
          <a:noFill/>
          <a:ln>
            <a:noFill/>
          </a:ln>
        </p:spPr>
      </p:pic>
      <p:pic>
        <p:nvPicPr>
          <p:cNvPr descr="卡通人物&#10;&#10;中度可信度描述已自动生成" id="203" name="Google Shape;203;p26"/>
          <p:cNvPicPr preferRelativeResize="0"/>
          <p:nvPr/>
        </p:nvPicPr>
        <p:blipFill rotWithShape="1">
          <a:blip r:embed="rId4">
            <a:alphaModFix/>
          </a:blip>
          <a:srcRect b="0" l="0" r="0" t="0"/>
          <a:stretch/>
        </p:blipFill>
        <p:spPr>
          <a:xfrm>
            <a:off x="8746205" y="2245126"/>
            <a:ext cx="1990725" cy="3419475"/>
          </a:xfrm>
          <a:prstGeom prst="rect">
            <a:avLst/>
          </a:prstGeom>
          <a:noFill/>
          <a:ln>
            <a:noFill/>
          </a:ln>
        </p:spPr>
      </p:pic>
      <p:sp>
        <p:nvSpPr>
          <p:cNvPr id="204" name="Google Shape;204;p26"/>
          <p:cNvSpPr txBox="1"/>
          <p:nvPr/>
        </p:nvSpPr>
        <p:spPr>
          <a:xfrm>
            <a:off x="815975" y="1453515"/>
            <a:ext cx="7929880" cy="4860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Arial"/>
              <a:buChar char="•"/>
            </a:pPr>
            <a:r>
              <a:rPr b="0" i="0" lang="zh-CN" sz="1600" u="none" cap="none" strike="noStrike">
                <a:solidFill>
                  <a:srgbClr val="000000"/>
                </a:solidFill>
                <a:latin typeface="Times New Roman"/>
                <a:ea typeface="Times New Roman"/>
                <a:cs typeface="Times New Roman"/>
                <a:sym typeface="Times New Roman"/>
              </a:rPr>
              <a:t>SIOD (Serial Data) Pin: The I2C data line, used for transmitting control and configuration data.</a:t>
            </a:r>
            <a:endParaRPr b="0" i="0" sz="1600" u="none" cap="none" strike="noStrike">
              <a:solidFill>
                <a:srgbClr val="000000"/>
              </a:solidFill>
              <a:latin typeface="Times New Roman"/>
              <a:ea typeface="Times New Roman"/>
              <a:cs typeface="Times New Roman"/>
              <a:sym typeface="Times New Roman"/>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Arial"/>
              <a:buChar char="•"/>
            </a:pPr>
            <a:r>
              <a:rPr b="0" i="0" lang="zh-CN" sz="1600" u="none" cap="none" strike="noStrike">
                <a:solidFill>
                  <a:srgbClr val="000000"/>
                </a:solidFill>
                <a:latin typeface="Times New Roman"/>
                <a:ea typeface="Times New Roman"/>
                <a:cs typeface="Times New Roman"/>
                <a:sym typeface="Times New Roman"/>
              </a:rPr>
              <a:t>SIOC (Serial Clock) Pin: The I2C clock line, used for synchronizing data transmission.</a:t>
            </a:r>
            <a:endParaRPr b="0" i="0" sz="1600" u="none" cap="none" strike="noStrike">
              <a:solidFill>
                <a:srgbClr val="000000"/>
              </a:solidFill>
              <a:latin typeface="Times New Roman"/>
              <a:ea typeface="Times New Roman"/>
              <a:cs typeface="Times New Roman"/>
              <a:sym typeface="Times New Roman"/>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Arial"/>
              <a:buChar char="•"/>
            </a:pPr>
            <a:r>
              <a:rPr b="0" i="0" lang="zh-CN" sz="1600" u="none" cap="none" strike="noStrike">
                <a:solidFill>
                  <a:srgbClr val="000000"/>
                </a:solidFill>
                <a:latin typeface="Times New Roman"/>
                <a:ea typeface="Times New Roman"/>
                <a:cs typeface="Times New Roman"/>
                <a:sym typeface="Times New Roman"/>
              </a:rPr>
              <a:t>VSYNC (Vertical Sync) Pin: Used to indicate the start of an image frame.</a:t>
            </a:r>
            <a:endParaRPr b="0" i="0" sz="1600" u="none" cap="none" strike="noStrike">
              <a:solidFill>
                <a:srgbClr val="000000"/>
              </a:solidFill>
              <a:latin typeface="Times New Roman"/>
              <a:ea typeface="Times New Roman"/>
              <a:cs typeface="Times New Roman"/>
              <a:sym typeface="Times New Roman"/>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Arial"/>
              <a:buChar char="•"/>
            </a:pPr>
            <a:r>
              <a:rPr b="0" i="0" lang="zh-CN" sz="1600" u="none" cap="none" strike="noStrike">
                <a:solidFill>
                  <a:srgbClr val="000000"/>
                </a:solidFill>
                <a:latin typeface="Times New Roman"/>
                <a:ea typeface="Times New Roman"/>
                <a:cs typeface="Times New Roman"/>
                <a:sym typeface="Times New Roman"/>
              </a:rPr>
              <a:t>HREF (Horizontal Reference) Pin: Used to indicate the start and end of a line of pixel data.</a:t>
            </a:r>
            <a:endParaRPr b="0" i="0" sz="1600" u="none" cap="none" strike="noStrike">
              <a:solidFill>
                <a:srgbClr val="000000"/>
              </a:solidFill>
              <a:latin typeface="Times New Roman"/>
              <a:ea typeface="Times New Roman"/>
              <a:cs typeface="Times New Roman"/>
              <a:sym typeface="Times New Roman"/>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Arial"/>
              <a:buChar char="•"/>
            </a:pPr>
            <a:r>
              <a:rPr b="0" i="0" lang="zh-CN" sz="1600" u="none" cap="none" strike="noStrike">
                <a:solidFill>
                  <a:srgbClr val="000000"/>
                </a:solidFill>
                <a:latin typeface="Times New Roman"/>
                <a:ea typeface="Times New Roman"/>
                <a:cs typeface="Times New Roman"/>
                <a:sym typeface="Times New Roman"/>
              </a:rPr>
              <a:t>PCLK (Pixel Clock) Pin: Used to synchronize the transmission of pixel data.</a:t>
            </a:r>
            <a:endParaRPr b="0" i="0" sz="1600" u="none" cap="none" strike="noStrike">
              <a:solidFill>
                <a:srgbClr val="000000"/>
              </a:solidFill>
              <a:latin typeface="Times New Roman"/>
              <a:ea typeface="Times New Roman"/>
              <a:cs typeface="Times New Roman"/>
              <a:sym typeface="Times New Roman"/>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Arial"/>
              <a:buChar char="•"/>
            </a:pPr>
            <a:r>
              <a:rPr b="0" i="0" lang="zh-CN" sz="1600" u="none" cap="none" strike="noStrike">
                <a:solidFill>
                  <a:srgbClr val="000000"/>
                </a:solidFill>
                <a:latin typeface="Times New Roman"/>
                <a:ea typeface="Times New Roman"/>
                <a:cs typeface="Times New Roman"/>
                <a:sym typeface="Times New Roman"/>
              </a:rPr>
              <a:t>D0-D7 (Data Pins): These pins are used for transmitting image data. For an 8-bit data bus, there are typically D0 to D7, making up 8 pins in total.</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Arial"/>
              <a:buChar char="•"/>
            </a:pPr>
            <a:r>
              <a:rPr b="0" i="0" lang="zh-CN" sz="1600" u="none" cap="none" strike="noStrike">
                <a:solidFill>
                  <a:srgbClr val="000000"/>
                </a:solidFill>
                <a:latin typeface="Times New Roman"/>
                <a:ea typeface="Times New Roman"/>
                <a:cs typeface="Times New Roman"/>
                <a:sym typeface="Times New Roman"/>
              </a:rPr>
              <a:t>RESET Pin (if available): Used to reset the camera module.</a:t>
            </a:r>
            <a:endParaRPr b="0" i="0" sz="1600" u="none" cap="none" strike="noStrike">
              <a:solidFill>
                <a:srgbClr val="000000"/>
              </a:solidFill>
              <a:latin typeface="Times New Roman"/>
              <a:ea typeface="Times New Roman"/>
              <a:cs typeface="Times New Roman"/>
              <a:sym typeface="Times New Roman"/>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Arial"/>
              <a:buChar char="•"/>
            </a:pPr>
            <a:r>
              <a:rPr b="0" i="0" lang="zh-CN" sz="1600" u="none" cap="none" strike="noStrike">
                <a:solidFill>
                  <a:srgbClr val="000000"/>
                </a:solidFill>
                <a:latin typeface="Times New Roman"/>
                <a:ea typeface="Times New Roman"/>
                <a:cs typeface="Times New Roman"/>
                <a:sym typeface="Times New Roman"/>
              </a:rPr>
              <a:t>XCLK (External Clock) Pin: Provides an external clock signal to the camera module.</a:t>
            </a:r>
            <a:endParaRPr b="0" i="0" sz="1600" u="none" cap="none" strike="noStrike">
              <a:solidFill>
                <a:srgbClr val="000000"/>
              </a:solidFill>
              <a:latin typeface="Times New Roman"/>
              <a:ea typeface="Times New Roman"/>
              <a:cs typeface="Times New Roman"/>
              <a:sym typeface="Times New Roman"/>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27"/>
          <p:cNvSpPr txBox="1"/>
          <p:nvPr>
            <p:ph type="title"/>
          </p:nvPr>
        </p:nvSpPr>
        <p:spPr>
          <a:xfrm>
            <a:off x="815975" y="418476"/>
            <a:ext cx="10537800" cy="1131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800"/>
              <a:buNone/>
            </a:pPr>
            <a:r>
              <a:rPr lang="zh-CN" sz="5300">
                <a:latin typeface="Times New Roman"/>
                <a:ea typeface="Times New Roman"/>
                <a:cs typeface="Times New Roman"/>
                <a:sym typeface="Times New Roman"/>
              </a:rPr>
              <a:t>Developer Version to Product Version</a:t>
            </a:r>
            <a:endParaRPr sz="5400">
              <a:latin typeface="Times"/>
              <a:ea typeface="Times"/>
              <a:cs typeface="Times"/>
              <a:sym typeface="Times"/>
            </a:endParaRPr>
          </a:p>
        </p:txBody>
      </p:sp>
      <p:sp>
        <p:nvSpPr>
          <p:cNvPr id="210" name="Google Shape;210;p27"/>
          <p:cNvSpPr txBox="1"/>
          <p:nvPr>
            <p:ph idx="1" type="body"/>
          </p:nvPr>
        </p:nvSpPr>
        <p:spPr>
          <a:xfrm>
            <a:off x="815975" y="1611550"/>
            <a:ext cx="3445500" cy="4674000"/>
          </a:xfrm>
          <a:prstGeom prst="rect">
            <a:avLst/>
          </a:prstGeom>
          <a:noFill/>
          <a:ln>
            <a:noFill/>
          </a:ln>
        </p:spPr>
        <p:txBody>
          <a:bodyPr anchorCtr="0" anchor="t" bIns="45700" lIns="91425" spcFirstLastPara="1" rIns="91425" wrap="square" tIns="45700">
            <a:noAutofit/>
          </a:bodyPr>
          <a:lstStyle/>
          <a:p>
            <a:pPr indent="0" lvl="0" marL="114300" rtl="0" algn="l">
              <a:spcBef>
                <a:spcPts val="1000"/>
              </a:spcBef>
              <a:spcAft>
                <a:spcPts val="0"/>
              </a:spcAft>
              <a:buClr>
                <a:schemeClr val="dk1"/>
              </a:buClr>
              <a:buSzPts val="1800"/>
              <a:buFont typeface="Arial"/>
              <a:buNone/>
            </a:pPr>
            <a:r>
              <a:rPr b="1" lang="zh-CN" sz="2000">
                <a:latin typeface="Times New Roman"/>
                <a:ea typeface="Times New Roman"/>
                <a:cs typeface="Times New Roman"/>
                <a:sym typeface="Times New Roman"/>
              </a:rPr>
              <a:t>Call Google Maps API</a:t>
            </a:r>
            <a:r>
              <a:rPr b="1" lang="zh-CN" sz="1800">
                <a:latin typeface="Times New Roman"/>
                <a:ea typeface="Times New Roman"/>
                <a:cs typeface="Times New Roman"/>
                <a:sym typeface="Times New Roman"/>
              </a:rPr>
              <a:t> </a:t>
            </a:r>
            <a:endParaRPr b="1" sz="1800">
              <a:latin typeface="Times New Roman"/>
              <a:ea typeface="Times New Roman"/>
              <a:cs typeface="Times New Roman"/>
              <a:sym typeface="Times New Roman"/>
            </a:endParaRPr>
          </a:p>
          <a:p>
            <a:pPr indent="-342900" lvl="0" marL="457200" rtl="0" algn="l">
              <a:spcBef>
                <a:spcPts val="1000"/>
              </a:spcBef>
              <a:spcAft>
                <a:spcPts val="0"/>
              </a:spcAft>
              <a:buSzPts val="1800"/>
              <a:buChar char="•"/>
            </a:pPr>
            <a:r>
              <a:rPr lang="zh-CN" sz="1600">
                <a:latin typeface="Times"/>
                <a:ea typeface="Times"/>
                <a:cs typeface="Times"/>
                <a:sym typeface="Times"/>
              </a:rPr>
              <a:t>Map initialization function：</a:t>
            </a:r>
            <a:endParaRPr sz="1600">
              <a:latin typeface="Times"/>
              <a:ea typeface="Times"/>
              <a:cs typeface="Times"/>
              <a:sym typeface="Times"/>
            </a:endParaRPr>
          </a:p>
          <a:p>
            <a:pPr indent="0" lvl="0" marL="114300" rtl="0" algn="l">
              <a:spcBef>
                <a:spcPts val="1000"/>
              </a:spcBef>
              <a:spcAft>
                <a:spcPts val="0"/>
              </a:spcAft>
              <a:buClr>
                <a:srgbClr val="000000"/>
              </a:buClr>
              <a:buSzPts val="1800"/>
              <a:buFont typeface="Arial"/>
              <a:buNone/>
            </a:pPr>
            <a:r>
              <a:rPr lang="zh-CN" sz="1600">
                <a:latin typeface="Times"/>
                <a:ea typeface="Times"/>
                <a:cs typeface="Times"/>
                <a:sym typeface="Times"/>
              </a:rPr>
              <a:t>		-&gt; google.maps.Map</a:t>
            </a:r>
            <a:endParaRPr sz="1600">
              <a:latin typeface="Times"/>
              <a:ea typeface="Times"/>
              <a:cs typeface="Times"/>
              <a:sym typeface="Times"/>
            </a:endParaRPr>
          </a:p>
          <a:p>
            <a:pPr indent="-342900" lvl="0" marL="457200" rtl="0" algn="l">
              <a:spcBef>
                <a:spcPts val="1000"/>
              </a:spcBef>
              <a:spcAft>
                <a:spcPts val="0"/>
              </a:spcAft>
              <a:buSzPts val="1800"/>
              <a:buChar char="•"/>
            </a:pPr>
            <a:r>
              <a:rPr lang="zh-CN" sz="1600">
                <a:latin typeface="Times"/>
                <a:ea typeface="Times"/>
                <a:cs typeface="Times"/>
                <a:sym typeface="Times"/>
              </a:rPr>
              <a:t>Place Marker founction:</a:t>
            </a:r>
            <a:endParaRPr sz="1600">
              <a:latin typeface="Times"/>
              <a:ea typeface="Times"/>
              <a:cs typeface="Times"/>
              <a:sym typeface="Times"/>
            </a:endParaRPr>
          </a:p>
          <a:p>
            <a:pPr indent="0" lvl="0" marL="114300" rtl="0" algn="l">
              <a:spcBef>
                <a:spcPts val="1000"/>
              </a:spcBef>
              <a:spcAft>
                <a:spcPts val="0"/>
              </a:spcAft>
              <a:buClr>
                <a:srgbClr val="000000"/>
              </a:buClr>
              <a:buSzPts val="1800"/>
              <a:buFont typeface="Arial"/>
              <a:buNone/>
            </a:pPr>
            <a:r>
              <a:rPr lang="zh-CN" sz="1600">
                <a:latin typeface="Times"/>
                <a:ea typeface="Times"/>
                <a:cs typeface="Times"/>
                <a:sym typeface="Times"/>
              </a:rPr>
              <a:t>		-&gt; google.maps.Marker</a:t>
            </a:r>
            <a:endParaRPr sz="1600">
              <a:latin typeface="Times"/>
              <a:ea typeface="Times"/>
              <a:cs typeface="Times"/>
              <a:sym typeface="Times"/>
            </a:endParaRPr>
          </a:p>
          <a:p>
            <a:pPr indent="-342900" lvl="0" marL="457200" rtl="0" algn="l">
              <a:spcBef>
                <a:spcPts val="1000"/>
              </a:spcBef>
              <a:spcAft>
                <a:spcPts val="0"/>
              </a:spcAft>
              <a:buSzPts val="1800"/>
              <a:buChar char="•"/>
            </a:pPr>
            <a:r>
              <a:rPr lang="zh-CN" sz="1600">
                <a:latin typeface="Times"/>
                <a:ea typeface="Times"/>
                <a:cs typeface="Times"/>
                <a:sym typeface="Times"/>
              </a:rPr>
              <a:t>Show Image founction:</a:t>
            </a:r>
            <a:endParaRPr sz="1600">
              <a:latin typeface="Times"/>
              <a:ea typeface="Times"/>
              <a:cs typeface="Times"/>
              <a:sym typeface="Times"/>
            </a:endParaRPr>
          </a:p>
          <a:p>
            <a:pPr indent="0" lvl="1" marL="571500" rtl="0" algn="l">
              <a:spcBef>
                <a:spcPts val="1000"/>
              </a:spcBef>
              <a:spcAft>
                <a:spcPts val="0"/>
              </a:spcAft>
              <a:buClr>
                <a:srgbClr val="000000"/>
              </a:buClr>
              <a:buSzPts val="1800"/>
              <a:buFont typeface="Arial"/>
              <a:buNone/>
            </a:pPr>
            <a:r>
              <a:rPr lang="zh-CN" sz="1370">
                <a:latin typeface="Times"/>
                <a:ea typeface="Times"/>
                <a:cs typeface="Times"/>
                <a:sym typeface="Times"/>
              </a:rPr>
              <a:t>	</a:t>
            </a:r>
            <a:r>
              <a:rPr lang="zh-CN" sz="1600">
                <a:latin typeface="Times"/>
                <a:ea typeface="Times"/>
                <a:cs typeface="Times"/>
                <a:sym typeface="Times"/>
              </a:rPr>
              <a:t>-&gt; google.maps.InfoWindow</a:t>
            </a:r>
            <a:endParaRPr sz="1600">
              <a:latin typeface="Times"/>
              <a:ea typeface="Times"/>
              <a:cs typeface="Times"/>
              <a:sym typeface="Times"/>
            </a:endParaRPr>
          </a:p>
          <a:p>
            <a:pPr indent="-342900" lvl="0" marL="457200" rtl="0" algn="l">
              <a:spcBef>
                <a:spcPts val="1000"/>
              </a:spcBef>
              <a:spcAft>
                <a:spcPts val="0"/>
              </a:spcAft>
              <a:buSzPts val="1800"/>
              <a:buChar char="•"/>
            </a:pPr>
            <a:r>
              <a:rPr lang="zh-CN" sz="1600">
                <a:latin typeface="Times"/>
                <a:ea typeface="Times"/>
                <a:cs typeface="Times"/>
                <a:sym typeface="Times"/>
              </a:rPr>
              <a:t>Draw the Range function:</a:t>
            </a:r>
            <a:endParaRPr sz="1600">
              <a:latin typeface="Times"/>
              <a:ea typeface="Times"/>
              <a:cs typeface="Times"/>
              <a:sym typeface="Times"/>
            </a:endParaRPr>
          </a:p>
          <a:p>
            <a:pPr indent="0" lvl="0" marL="114300" rtl="0" algn="l">
              <a:spcBef>
                <a:spcPts val="1000"/>
              </a:spcBef>
              <a:spcAft>
                <a:spcPts val="0"/>
              </a:spcAft>
              <a:buClr>
                <a:srgbClr val="000000"/>
              </a:buClr>
              <a:buSzPts val="1800"/>
              <a:buFont typeface="Arial"/>
              <a:buNone/>
            </a:pPr>
            <a:r>
              <a:rPr lang="zh-CN" sz="1600">
                <a:latin typeface="Times"/>
                <a:ea typeface="Times"/>
                <a:cs typeface="Times"/>
                <a:sym typeface="Times"/>
              </a:rPr>
              <a:t>		-&gt; google.maps.Circle</a:t>
            </a:r>
            <a:endParaRPr sz="1600">
              <a:latin typeface="Times"/>
              <a:ea typeface="Times"/>
              <a:cs typeface="Times"/>
              <a:sym typeface="Times"/>
            </a:endParaRPr>
          </a:p>
          <a:p>
            <a:pPr indent="-342900" lvl="0" marL="457200" rtl="0" algn="l">
              <a:spcBef>
                <a:spcPts val="1000"/>
              </a:spcBef>
              <a:spcAft>
                <a:spcPts val="0"/>
              </a:spcAft>
              <a:buSzPts val="1800"/>
              <a:buChar char="•"/>
            </a:pPr>
            <a:r>
              <a:rPr lang="zh-CN" sz="1600">
                <a:latin typeface="Times"/>
                <a:ea typeface="Times"/>
                <a:cs typeface="Times"/>
                <a:sym typeface="Times"/>
              </a:rPr>
              <a:t>Draw tracking Path function:</a:t>
            </a:r>
            <a:endParaRPr sz="1600">
              <a:latin typeface="Times"/>
              <a:ea typeface="Times"/>
              <a:cs typeface="Times"/>
              <a:sym typeface="Times"/>
            </a:endParaRPr>
          </a:p>
          <a:p>
            <a:pPr indent="-342900" lvl="1" marL="571500" rtl="0" algn="l">
              <a:spcBef>
                <a:spcPts val="1000"/>
              </a:spcBef>
              <a:spcAft>
                <a:spcPts val="0"/>
              </a:spcAft>
              <a:buClr>
                <a:srgbClr val="000000"/>
              </a:buClr>
              <a:buSzPts val="1800"/>
              <a:buFont typeface="Arial"/>
              <a:buNone/>
            </a:pPr>
            <a:r>
              <a:rPr lang="zh-CN" sz="1600">
                <a:latin typeface="Times"/>
                <a:ea typeface="Times"/>
                <a:cs typeface="Times"/>
                <a:sym typeface="Times"/>
              </a:rPr>
              <a:t>		-&gt; google.maps.Polyline</a:t>
            </a:r>
            <a:endParaRPr sz="1600">
              <a:latin typeface="Times"/>
              <a:ea typeface="Times"/>
              <a:cs typeface="Times"/>
              <a:sym typeface="Times"/>
            </a:endParaRPr>
          </a:p>
          <a:p>
            <a:pPr indent="-342900" lvl="0" marL="457200" rtl="0" algn="l">
              <a:spcBef>
                <a:spcPts val="1000"/>
              </a:spcBef>
              <a:spcAft>
                <a:spcPts val="0"/>
              </a:spcAft>
              <a:buSzPts val="1800"/>
              <a:buChar char="•"/>
            </a:pPr>
            <a:r>
              <a:rPr lang="zh-CN" sz="1600">
                <a:latin typeface="Times"/>
                <a:ea typeface="Times"/>
                <a:cs typeface="Times"/>
                <a:sym typeface="Times"/>
              </a:rPr>
              <a:t>Out of Range alarm function:</a:t>
            </a:r>
            <a:endParaRPr sz="1600">
              <a:latin typeface="Times"/>
              <a:ea typeface="Times"/>
              <a:cs typeface="Times"/>
              <a:sym typeface="Times"/>
            </a:endParaRPr>
          </a:p>
          <a:p>
            <a:pPr indent="0" lvl="0" marL="114300" rtl="0" algn="l">
              <a:spcBef>
                <a:spcPts val="1000"/>
              </a:spcBef>
              <a:spcAft>
                <a:spcPts val="0"/>
              </a:spcAft>
              <a:buClr>
                <a:srgbClr val="000000"/>
              </a:buClr>
              <a:buSzPts val="1800"/>
              <a:buFont typeface="Arial"/>
              <a:buNone/>
            </a:pPr>
            <a:r>
              <a:rPr lang="zh-CN" sz="1600">
                <a:latin typeface="Times"/>
                <a:ea typeface="Times"/>
                <a:cs typeface="Times"/>
                <a:sym typeface="Times"/>
              </a:rPr>
              <a:t>		-&gt; google.maps.Geocoder</a:t>
            </a:r>
            <a:endParaRPr sz="1600">
              <a:latin typeface="Times"/>
              <a:ea typeface="Times"/>
              <a:cs typeface="Times"/>
              <a:sym typeface="Times"/>
            </a:endParaRPr>
          </a:p>
          <a:p>
            <a:pPr indent="-228600" lvl="0" marL="457200" rtl="0" algn="l">
              <a:spcBef>
                <a:spcPts val="1000"/>
              </a:spcBef>
              <a:spcAft>
                <a:spcPts val="0"/>
              </a:spcAft>
              <a:buNone/>
            </a:pPr>
            <a:r>
              <a:t/>
            </a:r>
            <a:endParaRPr sz="1800">
              <a:latin typeface="Times New Roman"/>
              <a:ea typeface="Times New Roman"/>
              <a:cs typeface="Times New Roman"/>
              <a:sym typeface="Times New Roman"/>
            </a:endParaRPr>
          </a:p>
          <a:p>
            <a:pPr indent="-228600" lvl="0" marL="457200" rtl="0" algn="l">
              <a:spcBef>
                <a:spcPts val="1000"/>
              </a:spcBef>
              <a:spcAft>
                <a:spcPts val="0"/>
              </a:spcAft>
              <a:buClr>
                <a:schemeClr val="dk1"/>
              </a:buClr>
              <a:buSzPts val="1800"/>
              <a:buFont typeface="Arial"/>
              <a:buNone/>
            </a:pPr>
            <a:r>
              <a:t/>
            </a:r>
            <a:endParaRPr sz="3900">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000">
              <a:latin typeface="Times"/>
              <a:ea typeface="Times"/>
              <a:cs typeface="Times"/>
              <a:sym typeface="Times"/>
            </a:endParaRPr>
          </a:p>
        </p:txBody>
      </p:sp>
      <p:sp>
        <p:nvSpPr>
          <p:cNvPr id="211" name="Google Shape;211;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t>‹#›</a:t>
            </a:fld>
            <a:endParaRPr/>
          </a:p>
        </p:txBody>
      </p:sp>
      <p:pic>
        <p:nvPicPr>
          <p:cNvPr descr="截屏2023-10-25 22.05.31" id="212" name="Google Shape;212;p27"/>
          <p:cNvPicPr preferRelativeResize="0"/>
          <p:nvPr/>
        </p:nvPicPr>
        <p:blipFill rotWithShape="1">
          <a:blip r:embed="rId3">
            <a:alphaModFix/>
          </a:blip>
          <a:srcRect b="0" l="0" r="0" t="0"/>
          <a:stretch/>
        </p:blipFill>
        <p:spPr>
          <a:xfrm>
            <a:off x="815975" y="6333987"/>
            <a:ext cx="3702674" cy="409838"/>
          </a:xfrm>
          <a:prstGeom prst="rect">
            <a:avLst/>
          </a:prstGeom>
          <a:noFill/>
          <a:ln>
            <a:noFill/>
          </a:ln>
        </p:spPr>
      </p:pic>
      <p:pic>
        <p:nvPicPr>
          <p:cNvPr id="213" name="Google Shape;213;p27"/>
          <p:cNvPicPr preferRelativeResize="0"/>
          <p:nvPr/>
        </p:nvPicPr>
        <p:blipFill rotWithShape="1">
          <a:blip r:embed="rId4">
            <a:alphaModFix/>
          </a:blip>
          <a:srcRect b="0" l="0" r="3530" t="9926"/>
          <a:stretch/>
        </p:blipFill>
        <p:spPr>
          <a:xfrm>
            <a:off x="4423850" y="2032375"/>
            <a:ext cx="6929925" cy="3631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PS Palette">
      <a:dk1>
        <a:srgbClr val="012069"/>
      </a:dk1>
      <a:lt1>
        <a:srgbClr val="FFFFFF"/>
      </a:lt1>
      <a:dk2>
        <a:srgbClr val="3D4047"/>
      </a:dk2>
      <a:lt2>
        <a:srgbClr val="FFFFFF"/>
      </a:lt2>
      <a:accent1>
        <a:srgbClr val="012069"/>
      </a:accent1>
      <a:accent2>
        <a:srgbClr val="009EFF"/>
      </a:accent2>
      <a:accent3>
        <a:srgbClr val="6CACE3"/>
      </a:accent3>
      <a:accent4>
        <a:srgbClr val="D3285B"/>
      </a:accent4>
      <a:accent5>
        <a:srgbClr val="249B9A"/>
      </a:accent5>
      <a:accent6>
        <a:srgbClr val="7B2A8D"/>
      </a:accent6>
      <a:hlink>
        <a:srgbClr val="D3285B"/>
      </a:hlink>
      <a:folHlink>
        <a:srgbClr val="6CAC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主题​​">
  <a:themeElements>
    <a:clrScheme name="Office 主题​​">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